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3" r:id="rId3"/>
    <p:sldId id="260" r:id="rId4"/>
    <p:sldId id="262" r:id="rId5"/>
    <p:sldId id="257" r:id="rId6"/>
    <p:sldId id="258" r:id="rId7"/>
    <p:sldId id="259" r:id="rId8"/>
    <p:sldId id="261" r:id="rId9"/>
    <p:sldId id="266" r:id="rId10"/>
    <p:sldId id="264" r:id="rId11"/>
    <p:sldId id="267" r:id="rId12"/>
    <p:sldId id="289" r:id="rId13"/>
    <p:sldId id="263" r:id="rId14"/>
    <p:sldId id="287" r:id="rId15"/>
    <p:sldId id="277" r:id="rId16"/>
    <p:sldId id="284" r:id="rId17"/>
    <p:sldId id="268" r:id="rId18"/>
    <p:sldId id="272" r:id="rId19"/>
    <p:sldId id="271" r:id="rId20"/>
    <p:sldId id="285" r:id="rId21"/>
    <p:sldId id="286" r:id="rId22"/>
    <p:sldId id="274" r:id="rId23"/>
    <p:sldId id="276" r:id="rId24"/>
    <p:sldId id="273" r:id="rId25"/>
    <p:sldId id="282" r:id="rId26"/>
    <p:sldId id="290" r:id="rId27"/>
    <p:sldId id="269" r:id="rId28"/>
    <p:sldId id="270" r:id="rId29"/>
    <p:sldId id="275" r:id="rId30"/>
    <p:sldId id="265" r:id="rId31"/>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91" d="100"/>
          <a:sy n="91" d="100"/>
        </p:scale>
        <p:origin x="3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2694ACD-EAB0-47FE-82D2-D0ECD5F25CD8}" type="datetimeFigureOut">
              <a:rPr lang="en-ZA" smtClean="0"/>
              <a:t>2017/02/17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229666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2694ACD-EAB0-47FE-82D2-D0ECD5F25CD8}" type="datetimeFigureOut">
              <a:rPr lang="en-ZA" smtClean="0"/>
              <a:t>2017/02/17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124107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2694ACD-EAB0-47FE-82D2-D0ECD5F25CD8}" type="datetimeFigureOut">
              <a:rPr lang="en-ZA" smtClean="0"/>
              <a:t>2017/02/17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20805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2694ACD-EAB0-47FE-82D2-D0ECD5F25CD8}" type="datetimeFigureOut">
              <a:rPr lang="en-ZA" smtClean="0"/>
              <a:t>2017/02/17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253250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694ACD-EAB0-47FE-82D2-D0ECD5F25CD8}" type="datetimeFigureOut">
              <a:rPr lang="en-ZA" smtClean="0"/>
              <a:t>2017/02/17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311039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2694ACD-EAB0-47FE-82D2-D0ECD5F25CD8}" type="datetimeFigureOut">
              <a:rPr lang="en-ZA" smtClean="0"/>
              <a:t>2017/02/17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200281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2694ACD-EAB0-47FE-82D2-D0ECD5F25CD8}" type="datetimeFigureOut">
              <a:rPr lang="en-ZA" smtClean="0"/>
              <a:t>2017/02/17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29554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2694ACD-EAB0-47FE-82D2-D0ECD5F25CD8}" type="datetimeFigureOut">
              <a:rPr lang="en-ZA" smtClean="0"/>
              <a:t>2017/02/17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183694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94ACD-EAB0-47FE-82D2-D0ECD5F25CD8}" type="datetimeFigureOut">
              <a:rPr lang="en-ZA" smtClean="0"/>
              <a:t>2017/02/17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86998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94ACD-EAB0-47FE-82D2-D0ECD5F25CD8}" type="datetimeFigureOut">
              <a:rPr lang="en-ZA" smtClean="0"/>
              <a:t>2017/02/17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193452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94ACD-EAB0-47FE-82D2-D0ECD5F25CD8}" type="datetimeFigureOut">
              <a:rPr lang="en-ZA" smtClean="0"/>
              <a:t>2017/02/17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3A3CB75-BB16-49E7-B941-E2F01C74F41E}" type="slidenum">
              <a:rPr lang="en-ZA" smtClean="0"/>
              <a:t>‹#›</a:t>
            </a:fld>
            <a:endParaRPr lang="en-ZA"/>
          </a:p>
        </p:txBody>
      </p:sp>
    </p:spTree>
    <p:extLst>
      <p:ext uri="{BB962C8B-B14F-4D97-AF65-F5344CB8AC3E}">
        <p14:creationId xmlns:p14="http://schemas.microsoft.com/office/powerpoint/2010/main" val="29629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94ACD-EAB0-47FE-82D2-D0ECD5F25CD8}" type="datetimeFigureOut">
              <a:rPr lang="en-ZA" smtClean="0"/>
              <a:t>2017/02/17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3CB75-BB16-49E7-B941-E2F01C74F41E}" type="slidenum">
              <a:rPr lang="en-ZA" smtClean="0"/>
              <a:t>‹#›</a:t>
            </a:fld>
            <a:endParaRPr lang="en-ZA"/>
          </a:p>
        </p:txBody>
      </p:sp>
    </p:spTree>
    <p:extLst>
      <p:ext uri="{BB962C8B-B14F-4D97-AF65-F5344CB8AC3E}">
        <p14:creationId xmlns:p14="http://schemas.microsoft.com/office/powerpoint/2010/main" val="1786743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038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28965" y="1020199"/>
            <a:ext cx="5684476" cy="923330"/>
          </a:xfrm>
          <a:prstGeom prst="rect">
            <a:avLst/>
          </a:prstGeom>
          <a:noFill/>
        </p:spPr>
        <p:txBody>
          <a:bodyPr wrap="square" rtlCol="0">
            <a:spAutoFit/>
          </a:bodyPr>
          <a:lstStyle/>
          <a:p>
            <a:r>
              <a:rPr lang="en-ZA" dirty="0" smtClean="0"/>
              <a:t>2Megapixel camera             1920 x 1080</a:t>
            </a:r>
          </a:p>
          <a:p>
            <a:r>
              <a:rPr lang="en-ZA" dirty="0" smtClean="0"/>
              <a:t>Sensor size                            1/3 “ </a:t>
            </a:r>
            <a:r>
              <a:rPr lang="en-ZA" sz="1100" dirty="0" smtClean="0"/>
              <a:t>( see last slide for table with dimensions)</a:t>
            </a:r>
          </a:p>
          <a:p>
            <a:r>
              <a:rPr lang="en-ZA" dirty="0" smtClean="0"/>
              <a:t>Focal length                          3-8mm </a:t>
            </a:r>
            <a:endParaRPr lang="en-ZA" dirty="0"/>
          </a:p>
        </p:txBody>
      </p:sp>
      <p:sp>
        <p:nvSpPr>
          <p:cNvPr id="12" name="TextBox 11"/>
          <p:cNvSpPr txBox="1"/>
          <p:nvPr/>
        </p:nvSpPr>
        <p:spPr>
          <a:xfrm>
            <a:off x="872455" y="323413"/>
            <a:ext cx="8476551" cy="461665"/>
          </a:xfrm>
          <a:prstGeom prst="rect">
            <a:avLst/>
          </a:prstGeom>
          <a:noFill/>
        </p:spPr>
        <p:txBody>
          <a:bodyPr wrap="none" rtlCol="0">
            <a:spAutoFit/>
          </a:bodyPr>
          <a:lstStyle/>
          <a:p>
            <a:r>
              <a:rPr lang="en-ZA" sz="2400" dirty="0" smtClean="0">
                <a:solidFill>
                  <a:schemeClr val="accent1">
                    <a:lumMod val="75000"/>
                  </a:schemeClr>
                </a:solidFill>
              </a:rPr>
              <a:t>Why do we need to know the camera sensor size and focal length?</a:t>
            </a:r>
            <a:endParaRPr lang="en-ZA" sz="2400" dirty="0">
              <a:solidFill>
                <a:schemeClr val="accent1">
                  <a:lumMod val="75000"/>
                </a:schemeClr>
              </a:solidFill>
            </a:endParaRPr>
          </a:p>
        </p:txBody>
      </p:sp>
      <p:sp>
        <p:nvSpPr>
          <p:cNvPr id="13" name="TextBox 12"/>
          <p:cNvSpPr txBox="1"/>
          <p:nvPr/>
        </p:nvSpPr>
        <p:spPr>
          <a:xfrm>
            <a:off x="1228041" y="5427480"/>
            <a:ext cx="9416617" cy="369332"/>
          </a:xfrm>
          <a:prstGeom prst="rect">
            <a:avLst/>
          </a:prstGeom>
          <a:noFill/>
        </p:spPr>
        <p:txBody>
          <a:bodyPr wrap="none" rtlCol="0">
            <a:spAutoFit/>
          </a:bodyPr>
          <a:lstStyle/>
          <a:p>
            <a:r>
              <a:rPr lang="en-ZA" dirty="0" smtClean="0"/>
              <a:t>The ratio of focal length to distance to object is the same as the ratio of sensor size to field of view,</a:t>
            </a:r>
            <a:endParaRPr lang="en-ZA"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55" y="2677286"/>
            <a:ext cx="3981450" cy="21621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899" y="2590295"/>
            <a:ext cx="4419600" cy="2543175"/>
          </a:xfrm>
          <a:prstGeom prst="rect">
            <a:avLst/>
          </a:prstGeom>
        </p:spPr>
      </p:pic>
    </p:spTree>
    <p:extLst>
      <p:ext uri="{BB962C8B-B14F-4D97-AF65-F5344CB8AC3E}">
        <p14:creationId xmlns:p14="http://schemas.microsoft.com/office/powerpoint/2010/main" val="3422982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t="-1000"/>
          </a:stretch>
        </a:blipFill>
        <a:effectLst/>
      </p:bgPr>
    </p:bg>
    <p:spTree>
      <p:nvGrpSpPr>
        <p:cNvPr id="1" name=""/>
        <p:cNvGrpSpPr/>
        <p:nvPr/>
      </p:nvGrpSpPr>
      <p:grpSpPr>
        <a:xfrm>
          <a:off x="0" y="0"/>
          <a:ext cx="0" cy="0"/>
          <a:chOff x="0" y="0"/>
          <a:chExt cx="0" cy="0"/>
        </a:xfrm>
      </p:grpSpPr>
      <p:sp>
        <p:nvSpPr>
          <p:cNvPr id="7" name="Rounded Rectangle 6"/>
          <p:cNvSpPr/>
          <p:nvPr/>
        </p:nvSpPr>
        <p:spPr>
          <a:xfrm>
            <a:off x="7511143" y="3562345"/>
            <a:ext cx="4580164" cy="337185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p:cNvPicPr>
            <a:picLocks noChangeAspect="1"/>
          </p:cNvPicPr>
          <p:nvPr/>
        </p:nvPicPr>
        <p:blipFill>
          <a:blip r:embed="rId4"/>
          <a:stretch>
            <a:fillRect/>
          </a:stretch>
        </p:blipFill>
        <p:spPr>
          <a:xfrm>
            <a:off x="0" y="0"/>
            <a:ext cx="12191999" cy="2961462"/>
          </a:xfrm>
          <a:prstGeom prst="rect">
            <a:avLst/>
          </a:prstGeom>
        </p:spPr>
      </p:pic>
      <p:sp>
        <p:nvSpPr>
          <p:cNvPr id="3" name="TextBox 2"/>
          <p:cNvSpPr txBox="1"/>
          <p:nvPr/>
        </p:nvSpPr>
        <p:spPr>
          <a:xfrm>
            <a:off x="264681" y="2891540"/>
            <a:ext cx="11711434" cy="307777"/>
          </a:xfrm>
          <a:prstGeom prst="rect">
            <a:avLst/>
          </a:prstGeom>
          <a:noFill/>
        </p:spPr>
        <p:txBody>
          <a:bodyPr wrap="square" rtlCol="0">
            <a:spAutoFit/>
          </a:bodyPr>
          <a:lstStyle/>
          <a:p>
            <a:r>
              <a:rPr lang="en-ZA" sz="1400" dirty="0" smtClean="0"/>
              <a:t>Distance D is the same in both cases = D                          Plate width L is the same in both cases = L                           Camera height H is the same in both cases    </a:t>
            </a:r>
            <a:endParaRPr lang="en-ZA" sz="1400" dirty="0"/>
          </a:p>
        </p:txBody>
      </p:sp>
      <p:sp>
        <p:nvSpPr>
          <p:cNvPr id="4" name="TextBox 3"/>
          <p:cNvSpPr txBox="1"/>
          <p:nvPr/>
        </p:nvSpPr>
        <p:spPr>
          <a:xfrm>
            <a:off x="900793" y="3110370"/>
            <a:ext cx="10678886" cy="954107"/>
          </a:xfrm>
          <a:prstGeom prst="rect">
            <a:avLst/>
          </a:prstGeom>
          <a:noFill/>
        </p:spPr>
        <p:txBody>
          <a:bodyPr wrap="square" rtlCol="0">
            <a:spAutoFit/>
          </a:bodyPr>
          <a:lstStyle/>
          <a:p>
            <a:r>
              <a:rPr lang="en-ZA" sz="1400" dirty="0" smtClean="0"/>
              <a:t>Distance a-b is shorter for a longer focal length                                          Distance a-b is longer for a shorter focal length</a:t>
            </a:r>
          </a:p>
          <a:p>
            <a:r>
              <a:rPr lang="en-ZA" sz="1400" dirty="0" smtClean="0"/>
              <a:t>Image height c-d is shorter for a longer focal length                                  Image height c-d is longer for a shorter focal </a:t>
            </a:r>
            <a:r>
              <a:rPr lang="en-ZA" sz="1400" dirty="0"/>
              <a:t>length</a:t>
            </a:r>
            <a:br>
              <a:rPr lang="en-ZA" sz="1400" dirty="0"/>
            </a:br>
            <a:r>
              <a:rPr lang="en-ZA" sz="1400" dirty="0"/>
              <a:t> </a:t>
            </a:r>
            <a:r>
              <a:rPr lang="en-ZA" sz="1400" dirty="0" smtClean="0"/>
              <a:t>                                                                                   Actual </a:t>
            </a:r>
            <a:r>
              <a:rPr lang="en-ZA" sz="1400" dirty="0"/>
              <a:t>distance to plate x-y is same </a:t>
            </a:r>
            <a:r>
              <a:rPr lang="en-ZA" sz="1400" dirty="0" smtClean="0"/>
              <a:t>in both cases</a:t>
            </a:r>
            <a:endParaRPr lang="en-ZA" sz="1400" dirty="0"/>
          </a:p>
          <a:p>
            <a:endParaRPr lang="en-ZA" sz="1400" dirty="0"/>
          </a:p>
        </p:txBody>
      </p:sp>
      <p:sp>
        <p:nvSpPr>
          <p:cNvPr id="5" name="TextBox 4"/>
          <p:cNvSpPr txBox="1"/>
          <p:nvPr/>
        </p:nvSpPr>
        <p:spPr>
          <a:xfrm>
            <a:off x="195999" y="3669166"/>
            <a:ext cx="7272375" cy="3154710"/>
          </a:xfrm>
          <a:prstGeom prst="rect">
            <a:avLst/>
          </a:prstGeom>
          <a:noFill/>
        </p:spPr>
        <p:txBody>
          <a:bodyPr wrap="none" rtlCol="0">
            <a:spAutoFit/>
          </a:bodyPr>
          <a:lstStyle/>
          <a:p>
            <a:r>
              <a:rPr lang="en-ZA" sz="1600" b="1" dirty="0" smtClean="0"/>
              <a:t>Example:</a:t>
            </a:r>
          </a:p>
          <a:p>
            <a:r>
              <a:rPr lang="en-ZA" sz="1500" dirty="0" smtClean="0"/>
              <a:t>a 2Meg Pixel camera with a ‘1/3 sensor mounted 10 meters away from the license plate </a:t>
            </a:r>
          </a:p>
          <a:p>
            <a:r>
              <a:rPr lang="en-ZA" sz="1500" dirty="0" smtClean="0">
                <a:solidFill>
                  <a:schemeClr val="tx1">
                    <a:lumMod val="50000"/>
                    <a:lumOff val="50000"/>
                  </a:schemeClr>
                </a:solidFill>
              </a:rPr>
              <a:t>with a </a:t>
            </a:r>
            <a:r>
              <a:rPr lang="en-ZA" sz="1500" u="sng" dirty="0" smtClean="0">
                <a:solidFill>
                  <a:schemeClr val="tx1">
                    <a:lumMod val="50000"/>
                    <a:lumOff val="50000"/>
                  </a:schemeClr>
                </a:solidFill>
              </a:rPr>
              <a:t>3mm</a:t>
            </a:r>
            <a:r>
              <a:rPr lang="en-ZA" sz="1500" dirty="0" smtClean="0">
                <a:solidFill>
                  <a:schemeClr val="tx1">
                    <a:lumMod val="50000"/>
                    <a:lumOff val="50000"/>
                  </a:schemeClr>
                </a:solidFill>
              </a:rPr>
              <a:t> focal length                                                      will have width a-b = 16Meters </a:t>
            </a:r>
          </a:p>
          <a:p>
            <a:r>
              <a:rPr lang="en-ZA" sz="1500" dirty="0">
                <a:solidFill>
                  <a:schemeClr val="tx1">
                    <a:lumMod val="50000"/>
                    <a:lumOff val="50000"/>
                  </a:schemeClr>
                </a:solidFill>
              </a:rPr>
              <a:t> </a:t>
            </a:r>
            <a:r>
              <a:rPr lang="en-ZA" sz="1500" dirty="0" smtClean="0">
                <a:solidFill>
                  <a:schemeClr val="tx1">
                    <a:lumMod val="50000"/>
                    <a:lumOff val="50000"/>
                  </a:schemeClr>
                </a:solidFill>
              </a:rPr>
              <a:t>                                                                                                                height c-d = 12Meters</a:t>
            </a:r>
          </a:p>
          <a:p>
            <a:r>
              <a:rPr lang="en-ZA" sz="1500" dirty="0">
                <a:solidFill>
                  <a:schemeClr val="tx1">
                    <a:lumMod val="50000"/>
                    <a:lumOff val="50000"/>
                  </a:schemeClr>
                </a:solidFill>
              </a:rPr>
              <a:t> </a:t>
            </a:r>
            <a:r>
              <a:rPr lang="en-ZA" sz="1500" dirty="0" smtClean="0">
                <a:solidFill>
                  <a:schemeClr val="tx1">
                    <a:lumMod val="50000"/>
                    <a:lumOff val="50000"/>
                  </a:schemeClr>
                </a:solidFill>
              </a:rPr>
              <a:t>                                       therefore 1080 pixels across the height of 12 meters ( 12000mm)</a:t>
            </a:r>
          </a:p>
          <a:p>
            <a:r>
              <a:rPr lang="en-ZA" sz="1500" dirty="0">
                <a:solidFill>
                  <a:schemeClr val="tx1">
                    <a:lumMod val="50000"/>
                    <a:lumOff val="50000"/>
                  </a:schemeClr>
                </a:solidFill>
              </a:rPr>
              <a:t> </a:t>
            </a:r>
            <a:r>
              <a:rPr lang="en-ZA" sz="1500" dirty="0" smtClean="0">
                <a:solidFill>
                  <a:schemeClr val="tx1">
                    <a:lumMod val="50000"/>
                    <a:lumOff val="50000"/>
                  </a:schemeClr>
                </a:solidFill>
              </a:rPr>
              <a:t>                                       so this means  1mm = 0.1 pixel     (1080/12000=0.09)</a:t>
            </a:r>
          </a:p>
          <a:p>
            <a:r>
              <a:rPr lang="en-ZA" sz="1500" dirty="0">
                <a:solidFill>
                  <a:schemeClr val="tx1">
                    <a:lumMod val="50000"/>
                    <a:lumOff val="50000"/>
                  </a:schemeClr>
                </a:solidFill>
              </a:rPr>
              <a:t> </a:t>
            </a:r>
            <a:r>
              <a:rPr lang="en-ZA" sz="1500" dirty="0" smtClean="0">
                <a:solidFill>
                  <a:schemeClr val="tx1">
                    <a:lumMod val="50000"/>
                    <a:lumOff val="50000"/>
                  </a:schemeClr>
                </a:solidFill>
              </a:rPr>
              <a:t>                                        so license plate font is 75mm  7.5 pixels  = too small for recognition</a:t>
            </a:r>
            <a:r>
              <a:rPr lang="en-ZA" sz="1500" dirty="0" smtClean="0"/>
              <a:t>  </a:t>
            </a:r>
          </a:p>
          <a:p>
            <a:r>
              <a:rPr lang="en-ZA" sz="1500" dirty="0" smtClean="0">
                <a:solidFill>
                  <a:schemeClr val="accent1">
                    <a:lumMod val="75000"/>
                  </a:schemeClr>
                </a:solidFill>
              </a:rPr>
              <a:t>with a </a:t>
            </a:r>
            <a:r>
              <a:rPr lang="en-ZA" sz="1500" u="sng" dirty="0" smtClean="0">
                <a:solidFill>
                  <a:schemeClr val="accent1">
                    <a:lumMod val="75000"/>
                  </a:schemeClr>
                </a:solidFill>
              </a:rPr>
              <a:t>8mm</a:t>
            </a:r>
            <a:r>
              <a:rPr lang="en-ZA" sz="1500" dirty="0" smtClean="0">
                <a:solidFill>
                  <a:schemeClr val="accent1">
                    <a:lumMod val="75000"/>
                  </a:schemeClr>
                </a:solidFill>
              </a:rPr>
              <a:t> focal length                                                      will have width a-b = 6Meters</a:t>
            </a:r>
          </a:p>
          <a:p>
            <a:r>
              <a:rPr lang="en-ZA" sz="1500" dirty="0" smtClean="0">
                <a:solidFill>
                  <a:schemeClr val="accent1">
                    <a:lumMod val="75000"/>
                  </a:schemeClr>
                </a:solidFill>
              </a:rPr>
              <a:t>                                                                                                                 height c-d = 4.5Meters</a:t>
            </a:r>
          </a:p>
          <a:p>
            <a:r>
              <a:rPr lang="en-ZA" sz="1500" dirty="0">
                <a:solidFill>
                  <a:schemeClr val="accent1">
                    <a:lumMod val="75000"/>
                  </a:schemeClr>
                </a:solidFill>
              </a:rPr>
              <a:t> </a:t>
            </a:r>
            <a:r>
              <a:rPr lang="en-ZA" sz="1500" dirty="0" smtClean="0">
                <a:solidFill>
                  <a:schemeClr val="accent1">
                    <a:lumMod val="75000"/>
                  </a:schemeClr>
                </a:solidFill>
              </a:rPr>
              <a:t>                                        therefore </a:t>
            </a:r>
            <a:r>
              <a:rPr lang="en-ZA" sz="1500" dirty="0">
                <a:solidFill>
                  <a:schemeClr val="accent1">
                    <a:lumMod val="75000"/>
                  </a:schemeClr>
                </a:solidFill>
              </a:rPr>
              <a:t>1080 pixels across the height of </a:t>
            </a:r>
            <a:r>
              <a:rPr lang="en-ZA" sz="1500" dirty="0" smtClean="0">
                <a:solidFill>
                  <a:schemeClr val="accent1">
                    <a:lumMod val="75000"/>
                  </a:schemeClr>
                </a:solidFill>
              </a:rPr>
              <a:t>4.5 </a:t>
            </a:r>
            <a:r>
              <a:rPr lang="en-ZA" sz="1500" dirty="0">
                <a:solidFill>
                  <a:schemeClr val="accent1">
                    <a:lumMod val="75000"/>
                  </a:schemeClr>
                </a:solidFill>
              </a:rPr>
              <a:t>meters ( </a:t>
            </a:r>
            <a:r>
              <a:rPr lang="en-ZA" sz="1500" dirty="0" smtClean="0">
                <a:solidFill>
                  <a:schemeClr val="accent1">
                    <a:lumMod val="75000"/>
                  </a:schemeClr>
                </a:solidFill>
              </a:rPr>
              <a:t>4500mm</a:t>
            </a:r>
            <a:r>
              <a:rPr lang="en-ZA" sz="1500" dirty="0">
                <a:solidFill>
                  <a:schemeClr val="accent1">
                    <a:lumMod val="75000"/>
                  </a:schemeClr>
                </a:solidFill>
              </a:rPr>
              <a:t>)</a:t>
            </a:r>
          </a:p>
          <a:p>
            <a:r>
              <a:rPr lang="en-ZA" sz="1500" dirty="0">
                <a:solidFill>
                  <a:schemeClr val="accent1">
                    <a:lumMod val="75000"/>
                  </a:schemeClr>
                </a:solidFill>
              </a:rPr>
              <a:t>                                        so this means  1mm = </a:t>
            </a:r>
            <a:r>
              <a:rPr lang="en-ZA" sz="1500" dirty="0" smtClean="0">
                <a:solidFill>
                  <a:schemeClr val="accent1">
                    <a:lumMod val="75000"/>
                  </a:schemeClr>
                </a:solidFill>
              </a:rPr>
              <a:t>0.25 pixel  (1080/1200=0.24)</a:t>
            </a:r>
            <a:endParaRPr lang="en-ZA" sz="1500" dirty="0">
              <a:solidFill>
                <a:schemeClr val="accent1">
                  <a:lumMod val="75000"/>
                </a:schemeClr>
              </a:solidFill>
            </a:endParaRPr>
          </a:p>
          <a:p>
            <a:r>
              <a:rPr lang="en-ZA" sz="1500" dirty="0">
                <a:solidFill>
                  <a:schemeClr val="accent1">
                    <a:lumMod val="75000"/>
                  </a:schemeClr>
                </a:solidFill>
              </a:rPr>
              <a:t>                                        </a:t>
            </a:r>
            <a:r>
              <a:rPr lang="en-ZA" sz="1500" dirty="0" smtClean="0">
                <a:solidFill>
                  <a:schemeClr val="accent1">
                    <a:lumMod val="75000"/>
                  </a:schemeClr>
                </a:solidFill>
              </a:rPr>
              <a:t>so </a:t>
            </a:r>
            <a:r>
              <a:rPr lang="en-ZA" sz="1500" dirty="0">
                <a:solidFill>
                  <a:schemeClr val="accent1">
                    <a:lumMod val="75000"/>
                  </a:schemeClr>
                </a:solidFill>
              </a:rPr>
              <a:t>license plate font is </a:t>
            </a:r>
            <a:r>
              <a:rPr lang="en-ZA" sz="1500" dirty="0" smtClean="0">
                <a:solidFill>
                  <a:schemeClr val="accent1">
                    <a:lumMod val="75000"/>
                  </a:schemeClr>
                </a:solidFill>
              </a:rPr>
              <a:t>75mm  18 </a:t>
            </a:r>
            <a:r>
              <a:rPr lang="en-ZA" sz="1500" dirty="0">
                <a:solidFill>
                  <a:schemeClr val="accent1">
                    <a:lumMod val="75000"/>
                  </a:schemeClr>
                </a:solidFill>
              </a:rPr>
              <a:t>pixels </a:t>
            </a:r>
            <a:r>
              <a:rPr lang="en-ZA" sz="1500" dirty="0" smtClean="0">
                <a:solidFill>
                  <a:schemeClr val="accent1">
                    <a:lumMod val="75000"/>
                  </a:schemeClr>
                </a:solidFill>
              </a:rPr>
              <a:t>= usually recognitions occurs</a:t>
            </a:r>
          </a:p>
          <a:p>
            <a:r>
              <a:rPr lang="en-ZA" dirty="0" smtClean="0"/>
              <a:t> </a:t>
            </a:r>
            <a:endParaRPr lang="en-ZA" dirty="0"/>
          </a:p>
        </p:txBody>
      </p:sp>
      <p:sp>
        <p:nvSpPr>
          <p:cNvPr id="8" name="TextBox 7"/>
          <p:cNvSpPr txBox="1"/>
          <p:nvPr/>
        </p:nvSpPr>
        <p:spPr>
          <a:xfrm rot="21403236">
            <a:off x="7891002" y="3879808"/>
            <a:ext cx="3861955" cy="1569660"/>
          </a:xfrm>
          <a:prstGeom prst="rect">
            <a:avLst/>
          </a:prstGeom>
          <a:noFill/>
        </p:spPr>
        <p:txBody>
          <a:bodyPr wrap="none" rtlCol="0">
            <a:spAutoFit/>
          </a:bodyPr>
          <a:lstStyle/>
          <a:p>
            <a:r>
              <a:rPr lang="en-ZA" sz="1600" dirty="0" smtClean="0">
                <a:solidFill>
                  <a:schemeClr val="accent1">
                    <a:lumMod val="75000"/>
                  </a:schemeClr>
                </a:solidFill>
                <a:latin typeface="Comic Sans MS" panose="030F0702030302020204" pitchFamily="66" charset="0"/>
              </a:rPr>
              <a:t>A 2Meg camera has a resolution of </a:t>
            </a:r>
            <a:br>
              <a:rPr lang="en-ZA" sz="1600" dirty="0" smtClean="0">
                <a:solidFill>
                  <a:schemeClr val="accent1">
                    <a:lumMod val="75000"/>
                  </a:schemeClr>
                </a:solidFill>
                <a:latin typeface="Comic Sans MS" panose="030F0702030302020204" pitchFamily="66" charset="0"/>
              </a:rPr>
            </a:br>
            <a:r>
              <a:rPr lang="en-ZA" sz="1600" dirty="0" smtClean="0">
                <a:solidFill>
                  <a:schemeClr val="accent1">
                    <a:lumMod val="75000"/>
                  </a:schemeClr>
                </a:solidFill>
                <a:latin typeface="Comic Sans MS" panose="030F0702030302020204" pitchFamily="66" charset="0"/>
              </a:rPr>
              <a:t>       1920 x 1080  pixels</a:t>
            </a:r>
          </a:p>
          <a:p>
            <a:r>
              <a:rPr lang="en-ZA" sz="1600" dirty="0" smtClean="0">
                <a:solidFill>
                  <a:schemeClr val="accent1">
                    <a:lumMod val="75000"/>
                  </a:schemeClr>
                </a:solidFill>
                <a:latin typeface="Comic Sans MS" panose="030F0702030302020204" pitchFamily="66" charset="0"/>
              </a:rPr>
              <a:t>Standard license plate dimensions are </a:t>
            </a:r>
            <a:br>
              <a:rPr lang="en-ZA" sz="1600" dirty="0" smtClean="0">
                <a:solidFill>
                  <a:schemeClr val="accent1">
                    <a:lumMod val="75000"/>
                  </a:schemeClr>
                </a:solidFill>
                <a:latin typeface="Comic Sans MS" panose="030F0702030302020204" pitchFamily="66" charset="0"/>
              </a:rPr>
            </a:br>
            <a:r>
              <a:rPr lang="en-ZA" sz="1600" dirty="0" smtClean="0">
                <a:solidFill>
                  <a:schemeClr val="accent1">
                    <a:lumMod val="75000"/>
                  </a:schemeClr>
                </a:solidFill>
                <a:latin typeface="Comic Sans MS" panose="030F0702030302020204" pitchFamily="66" charset="0"/>
              </a:rPr>
              <a:t>       520mm x  111mm</a:t>
            </a:r>
          </a:p>
          <a:p>
            <a:r>
              <a:rPr lang="en-ZA" sz="1600" dirty="0" smtClean="0">
                <a:solidFill>
                  <a:schemeClr val="accent1">
                    <a:lumMod val="75000"/>
                  </a:schemeClr>
                </a:solidFill>
                <a:latin typeface="Comic Sans MS" panose="030F0702030302020204" pitchFamily="66" charset="0"/>
              </a:rPr>
              <a:t>Standard license plate font height </a:t>
            </a:r>
          </a:p>
          <a:p>
            <a:r>
              <a:rPr lang="en-ZA" sz="1600" dirty="0">
                <a:solidFill>
                  <a:schemeClr val="accent1">
                    <a:lumMod val="75000"/>
                  </a:schemeClr>
                </a:solidFill>
                <a:latin typeface="Comic Sans MS" panose="030F0702030302020204" pitchFamily="66" charset="0"/>
              </a:rPr>
              <a:t> </a:t>
            </a:r>
            <a:r>
              <a:rPr lang="en-ZA" sz="1600" dirty="0" smtClean="0">
                <a:solidFill>
                  <a:schemeClr val="accent1">
                    <a:lumMod val="75000"/>
                  </a:schemeClr>
                </a:solidFill>
                <a:latin typeface="Comic Sans MS" panose="030F0702030302020204" pitchFamily="66" charset="0"/>
              </a:rPr>
              <a:t>       75mm</a:t>
            </a:r>
            <a:endParaRPr lang="en-ZA" sz="1600" dirty="0">
              <a:solidFill>
                <a:schemeClr val="accent1">
                  <a:lumMod val="75000"/>
                </a:schemeClr>
              </a:solidFill>
              <a:latin typeface="Comic Sans MS" panose="030F0702030302020204" pitchFamily="66" charset="0"/>
            </a:endParaRPr>
          </a:p>
        </p:txBody>
      </p:sp>
      <p:sp>
        <p:nvSpPr>
          <p:cNvPr id="6" name="TextBox 5"/>
          <p:cNvSpPr txBox="1"/>
          <p:nvPr/>
        </p:nvSpPr>
        <p:spPr>
          <a:xfrm rot="21304882">
            <a:off x="7972337" y="5614738"/>
            <a:ext cx="3985386" cy="600164"/>
          </a:xfrm>
          <a:prstGeom prst="rect">
            <a:avLst/>
          </a:prstGeom>
          <a:noFill/>
        </p:spPr>
        <p:txBody>
          <a:bodyPr wrap="none" rtlCol="0">
            <a:spAutoFit/>
          </a:bodyPr>
          <a:lstStyle/>
          <a:p>
            <a:r>
              <a:rPr lang="en-ZA" sz="1200" dirty="0" smtClean="0">
                <a:solidFill>
                  <a:schemeClr val="accent1">
                    <a:lumMod val="75000"/>
                  </a:schemeClr>
                </a:solidFill>
                <a:latin typeface="Comic Sans MS" panose="030F0702030302020204" pitchFamily="66" charset="0"/>
              </a:rPr>
              <a:t>Ratio:</a:t>
            </a:r>
          </a:p>
          <a:p>
            <a:r>
              <a:rPr lang="en-ZA" sz="1050" i="1" dirty="0" smtClean="0">
                <a:solidFill>
                  <a:schemeClr val="accent1">
                    <a:lumMod val="75000"/>
                  </a:schemeClr>
                </a:solidFill>
                <a:latin typeface="Comic Sans MS" panose="030F0702030302020204" pitchFamily="66" charset="0"/>
              </a:rPr>
              <a:t>Sensor width        Field of View  a-b      Distance to Plate x-y</a:t>
            </a:r>
          </a:p>
          <a:p>
            <a:r>
              <a:rPr lang="en-ZA" sz="1050" i="1" dirty="0" smtClean="0">
                <a:solidFill>
                  <a:schemeClr val="accent1">
                    <a:lumMod val="75000"/>
                  </a:schemeClr>
                </a:solidFill>
                <a:latin typeface="Comic Sans MS" panose="030F0702030302020204" pitchFamily="66" charset="0"/>
              </a:rPr>
              <a:t>Sensor height       Field of View  c-d       Camera focal length</a:t>
            </a:r>
          </a:p>
        </p:txBody>
      </p:sp>
      <p:cxnSp>
        <p:nvCxnSpPr>
          <p:cNvPr id="10" name="Straight Connector 9"/>
          <p:cNvCxnSpPr/>
          <p:nvPr/>
        </p:nvCxnSpPr>
        <p:spPr>
          <a:xfrm flipV="1">
            <a:off x="8145882" y="6104204"/>
            <a:ext cx="786654" cy="23624"/>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252065" y="5993476"/>
            <a:ext cx="1097280" cy="49878"/>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556200" y="5876028"/>
            <a:ext cx="1197997" cy="66605"/>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334282" y="5765842"/>
            <a:ext cx="300082" cy="369332"/>
          </a:xfrm>
          <a:prstGeom prst="rect">
            <a:avLst/>
          </a:prstGeom>
          <a:noFill/>
        </p:spPr>
        <p:txBody>
          <a:bodyPr wrap="none" rtlCol="0">
            <a:spAutoFit/>
          </a:bodyPr>
          <a:lstStyle/>
          <a:p>
            <a:r>
              <a:rPr lang="en-ZA" dirty="0" smtClean="0">
                <a:solidFill>
                  <a:schemeClr val="accent1">
                    <a:lumMod val="75000"/>
                  </a:schemeClr>
                </a:solidFill>
              </a:rPr>
              <a:t>=</a:t>
            </a:r>
            <a:endParaRPr lang="en-ZA" dirty="0">
              <a:solidFill>
                <a:schemeClr val="accent1">
                  <a:lumMod val="75000"/>
                </a:schemeClr>
              </a:solidFill>
            </a:endParaRPr>
          </a:p>
        </p:txBody>
      </p:sp>
      <p:sp>
        <p:nvSpPr>
          <p:cNvPr id="20" name="TextBox 19"/>
          <p:cNvSpPr txBox="1"/>
          <p:nvPr/>
        </p:nvSpPr>
        <p:spPr>
          <a:xfrm>
            <a:off x="8930599" y="5858688"/>
            <a:ext cx="300082" cy="369332"/>
          </a:xfrm>
          <a:prstGeom prst="rect">
            <a:avLst/>
          </a:prstGeom>
          <a:noFill/>
        </p:spPr>
        <p:txBody>
          <a:bodyPr wrap="none" rtlCol="0">
            <a:spAutoFit/>
          </a:bodyPr>
          <a:lstStyle/>
          <a:p>
            <a:r>
              <a:rPr lang="en-ZA" dirty="0" smtClean="0">
                <a:solidFill>
                  <a:schemeClr val="accent1">
                    <a:lumMod val="75000"/>
                  </a:schemeClr>
                </a:solidFill>
              </a:rPr>
              <a:t>=</a:t>
            </a:r>
            <a:endParaRPr lang="en-ZA" dirty="0">
              <a:solidFill>
                <a:schemeClr val="accent1">
                  <a:lumMod val="75000"/>
                </a:schemeClr>
              </a:solidFill>
            </a:endParaRPr>
          </a:p>
        </p:txBody>
      </p:sp>
      <p:cxnSp>
        <p:nvCxnSpPr>
          <p:cNvPr id="22" name="Straight Arrow Connector 21"/>
          <p:cNvCxnSpPr/>
          <p:nvPr/>
        </p:nvCxnSpPr>
        <p:spPr>
          <a:xfrm>
            <a:off x="1035304" y="1608305"/>
            <a:ext cx="2379567" cy="6908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628955" y="1635191"/>
            <a:ext cx="2601726" cy="6352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26230" y="1597602"/>
            <a:ext cx="251992" cy="276999"/>
          </a:xfrm>
          <a:prstGeom prst="rect">
            <a:avLst/>
          </a:prstGeom>
          <a:noFill/>
        </p:spPr>
        <p:txBody>
          <a:bodyPr wrap="none" rtlCol="0">
            <a:spAutoFit/>
          </a:bodyPr>
          <a:lstStyle/>
          <a:p>
            <a:r>
              <a:rPr lang="en-ZA" sz="1200" dirty="0" smtClean="0">
                <a:solidFill>
                  <a:schemeClr val="accent1">
                    <a:lumMod val="75000"/>
                  </a:schemeClr>
                </a:solidFill>
              </a:rPr>
              <a:t>x</a:t>
            </a:r>
            <a:endParaRPr lang="en-ZA" sz="1200" dirty="0">
              <a:solidFill>
                <a:schemeClr val="accent1">
                  <a:lumMod val="75000"/>
                </a:schemeClr>
              </a:solidFill>
            </a:endParaRPr>
          </a:p>
        </p:txBody>
      </p:sp>
      <p:sp>
        <p:nvSpPr>
          <p:cNvPr id="26" name="TextBox 25"/>
          <p:cNvSpPr txBox="1"/>
          <p:nvPr/>
        </p:nvSpPr>
        <p:spPr>
          <a:xfrm>
            <a:off x="999780" y="1591647"/>
            <a:ext cx="251992" cy="276999"/>
          </a:xfrm>
          <a:prstGeom prst="rect">
            <a:avLst/>
          </a:prstGeom>
          <a:noFill/>
        </p:spPr>
        <p:txBody>
          <a:bodyPr wrap="none" rtlCol="0">
            <a:spAutoFit/>
          </a:bodyPr>
          <a:lstStyle/>
          <a:p>
            <a:r>
              <a:rPr lang="en-ZA" sz="1200" dirty="0" smtClean="0">
                <a:solidFill>
                  <a:schemeClr val="accent1">
                    <a:lumMod val="75000"/>
                  </a:schemeClr>
                </a:solidFill>
              </a:rPr>
              <a:t>x</a:t>
            </a:r>
            <a:endParaRPr lang="en-ZA" sz="1200" dirty="0">
              <a:solidFill>
                <a:schemeClr val="accent1">
                  <a:lumMod val="75000"/>
                </a:schemeClr>
              </a:solidFill>
            </a:endParaRPr>
          </a:p>
        </p:txBody>
      </p:sp>
      <p:sp>
        <p:nvSpPr>
          <p:cNvPr id="29" name="TextBox 28"/>
          <p:cNvSpPr txBox="1"/>
          <p:nvPr/>
        </p:nvSpPr>
        <p:spPr>
          <a:xfrm>
            <a:off x="8985029" y="2194915"/>
            <a:ext cx="248786" cy="261610"/>
          </a:xfrm>
          <a:prstGeom prst="rect">
            <a:avLst/>
          </a:prstGeom>
          <a:noFill/>
        </p:spPr>
        <p:txBody>
          <a:bodyPr wrap="none" rtlCol="0">
            <a:spAutoFit/>
          </a:bodyPr>
          <a:lstStyle/>
          <a:p>
            <a:r>
              <a:rPr lang="en-ZA" sz="1100" dirty="0" smtClean="0">
                <a:solidFill>
                  <a:schemeClr val="accent1">
                    <a:lumMod val="75000"/>
                  </a:schemeClr>
                </a:solidFill>
              </a:rPr>
              <a:t>y</a:t>
            </a:r>
            <a:endParaRPr lang="en-ZA" sz="1100" dirty="0">
              <a:solidFill>
                <a:schemeClr val="accent1">
                  <a:lumMod val="75000"/>
                </a:schemeClr>
              </a:solidFill>
            </a:endParaRPr>
          </a:p>
        </p:txBody>
      </p:sp>
      <p:sp>
        <p:nvSpPr>
          <p:cNvPr id="30" name="TextBox 29"/>
          <p:cNvSpPr txBox="1"/>
          <p:nvPr/>
        </p:nvSpPr>
        <p:spPr>
          <a:xfrm>
            <a:off x="3199251" y="2234030"/>
            <a:ext cx="248786" cy="261610"/>
          </a:xfrm>
          <a:prstGeom prst="rect">
            <a:avLst/>
          </a:prstGeom>
          <a:noFill/>
        </p:spPr>
        <p:txBody>
          <a:bodyPr wrap="none" rtlCol="0">
            <a:spAutoFit/>
          </a:bodyPr>
          <a:lstStyle/>
          <a:p>
            <a:r>
              <a:rPr lang="en-ZA" sz="1100" dirty="0" smtClean="0">
                <a:solidFill>
                  <a:schemeClr val="accent1">
                    <a:lumMod val="75000"/>
                  </a:schemeClr>
                </a:solidFill>
              </a:rPr>
              <a:t>y</a:t>
            </a:r>
            <a:endParaRPr lang="en-ZA" sz="1100" dirty="0">
              <a:solidFill>
                <a:schemeClr val="accent1">
                  <a:lumMod val="75000"/>
                </a:schemeClr>
              </a:solidFill>
            </a:endParaRPr>
          </a:p>
        </p:txBody>
      </p:sp>
    </p:spTree>
    <p:extLst>
      <p:ext uri="{BB962C8B-B14F-4D97-AF65-F5344CB8AC3E}">
        <p14:creationId xmlns:p14="http://schemas.microsoft.com/office/powerpoint/2010/main" val="1714900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3240" y="906011"/>
            <a:ext cx="5043175" cy="461665"/>
          </a:xfrm>
          <a:prstGeom prst="rect">
            <a:avLst/>
          </a:prstGeom>
          <a:noFill/>
        </p:spPr>
        <p:txBody>
          <a:bodyPr wrap="none" rtlCol="0">
            <a:spAutoFit/>
          </a:bodyPr>
          <a:lstStyle/>
          <a:p>
            <a:r>
              <a:rPr lang="en-ZA" sz="2400" b="1" u="sng" dirty="0" smtClean="0"/>
              <a:t>License Plate Font Heights and Widths</a:t>
            </a:r>
            <a:endParaRPr lang="en-ZA" sz="2400" b="1" u="sng" dirty="0"/>
          </a:p>
        </p:txBody>
      </p:sp>
      <p:sp>
        <p:nvSpPr>
          <p:cNvPr id="6" name="Rectangle 5"/>
          <p:cNvSpPr/>
          <p:nvPr/>
        </p:nvSpPr>
        <p:spPr>
          <a:xfrm>
            <a:off x="1191236" y="1712613"/>
            <a:ext cx="8850386" cy="2308324"/>
          </a:xfrm>
          <a:prstGeom prst="rect">
            <a:avLst/>
          </a:prstGeom>
        </p:spPr>
        <p:txBody>
          <a:bodyPr wrap="square">
            <a:spAutoFit/>
          </a:bodyPr>
          <a:lstStyle/>
          <a:p>
            <a:pPr marL="270510" algn="just"/>
            <a:r>
              <a:rPr lang="en-ZA" dirty="0"/>
              <a:t>There are only three legal size number </a:t>
            </a:r>
            <a:r>
              <a:rPr lang="en-ZA" dirty="0" smtClean="0"/>
              <a:t>plates in </a:t>
            </a:r>
            <a:r>
              <a:rPr lang="en-ZA" smtClean="0"/>
              <a:t>South Africa, </a:t>
            </a:r>
            <a:r>
              <a:rPr lang="en-ZA" dirty="0"/>
              <a:t>namely</a:t>
            </a:r>
          </a:p>
          <a:p>
            <a:pPr lvl="2">
              <a:buFont typeface="Arial" panose="020B0604020202020204" pitchFamily="34" charset="0"/>
              <a:buChar char="•"/>
            </a:pPr>
            <a:r>
              <a:rPr lang="en-ZA" dirty="0"/>
              <a:t>520 mm x 113 mm  - Only 75 mm letter type allowed</a:t>
            </a:r>
          </a:p>
          <a:p>
            <a:pPr lvl="2">
              <a:buFont typeface="Arial" panose="020B0604020202020204" pitchFamily="34" charset="0"/>
              <a:buChar char="•"/>
            </a:pPr>
            <a:r>
              <a:rPr lang="en-ZA" dirty="0"/>
              <a:t>250 mm x  205 mm -  Only 75mm letter type allowed                      </a:t>
            </a:r>
          </a:p>
          <a:p>
            <a:pPr lvl="2">
              <a:buFont typeface="Arial" panose="020B0604020202020204" pitchFamily="34" charset="0"/>
              <a:buChar char="•"/>
            </a:pPr>
            <a:r>
              <a:rPr lang="en-ZA" dirty="0"/>
              <a:t>250 mm x 165 mm – Only 60mm letter type allowed</a:t>
            </a:r>
          </a:p>
          <a:p>
            <a:pPr marL="270510"/>
            <a:r>
              <a:rPr lang="en-ZA" dirty="0"/>
              <a:t>The 440 x 120 mm size number plate may not be used on vehicles that were registered for the first time on or after 1 Jan 2010. </a:t>
            </a:r>
            <a:r>
              <a:rPr lang="en-ZA" dirty="0" smtClean="0"/>
              <a:t/>
            </a:r>
            <a:br>
              <a:rPr lang="en-ZA" dirty="0" smtClean="0"/>
            </a:br>
            <a:r>
              <a:rPr lang="en-ZA" i="1" dirty="0" smtClean="0">
                <a:solidFill>
                  <a:srgbClr val="0000FF"/>
                </a:solidFill>
              </a:rPr>
              <a:t>(</a:t>
            </a:r>
            <a:r>
              <a:rPr lang="en-ZA" i="1" dirty="0">
                <a:solidFill>
                  <a:srgbClr val="0000FF"/>
                </a:solidFill>
              </a:rPr>
              <a:t>National Road Traffic Act of 1996, Regulation 35. Display of Licence Number, Sub-regulation 10 &amp; Government Gazette No: 29865 of  4 May 2007, Clause  9(f)).</a:t>
            </a:r>
            <a:endParaRPr lang="en-ZA" dirty="0">
              <a:effectLst/>
            </a:endParaRPr>
          </a:p>
        </p:txBody>
      </p:sp>
    </p:spTree>
    <p:extLst>
      <p:ext uri="{BB962C8B-B14F-4D97-AF65-F5344CB8AC3E}">
        <p14:creationId xmlns:p14="http://schemas.microsoft.com/office/powerpoint/2010/main" val="623013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8134" y="1826698"/>
            <a:ext cx="1861457" cy="1477328"/>
          </a:xfrm>
          <a:prstGeom prst="rect">
            <a:avLst/>
          </a:prstGeom>
          <a:noFill/>
        </p:spPr>
        <p:txBody>
          <a:bodyPr wrap="square" rtlCol="0">
            <a:spAutoFit/>
          </a:bodyPr>
          <a:lstStyle/>
          <a:p>
            <a:r>
              <a:rPr lang="en-ZA" dirty="0" smtClean="0"/>
              <a:t>This is the font height and should be 20 pixels or more high in the image </a:t>
            </a:r>
            <a:endParaRPr lang="en-ZA" dirty="0"/>
          </a:p>
        </p:txBody>
      </p:sp>
      <p:pic>
        <p:nvPicPr>
          <p:cNvPr id="8" name="Picture 7"/>
          <p:cNvPicPr>
            <a:picLocks noChangeAspect="1"/>
          </p:cNvPicPr>
          <p:nvPr/>
        </p:nvPicPr>
        <p:blipFill>
          <a:blip r:embed="rId2"/>
          <a:stretch>
            <a:fillRect/>
          </a:stretch>
        </p:blipFill>
        <p:spPr>
          <a:xfrm>
            <a:off x="0" y="3707267"/>
            <a:ext cx="3667125" cy="2562225"/>
          </a:xfrm>
          <a:prstGeom prst="rect">
            <a:avLst/>
          </a:prstGeom>
        </p:spPr>
      </p:pic>
      <p:pic>
        <p:nvPicPr>
          <p:cNvPr id="6" name="Picture 5"/>
          <p:cNvPicPr>
            <a:picLocks noChangeAspect="1"/>
          </p:cNvPicPr>
          <p:nvPr/>
        </p:nvPicPr>
        <p:blipFill>
          <a:blip r:embed="rId3"/>
          <a:stretch>
            <a:fillRect/>
          </a:stretch>
        </p:blipFill>
        <p:spPr>
          <a:xfrm>
            <a:off x="3853543" y="4145392"/>
            <a:ext cx="3096217" cy="1922737"/>
          </a:xfrm>
          <a:prstGeom prst="rect">
            <a:avLst/>
          </a:prstGeom>
        </p:spPr>
      </p:pic>
      <p:sp>
        <p:nvSpPr>
          <p:cNvPr id="9" name="Right Arrow Callout 8"/>
          <p:cNvSpPr/>
          <p:nvPr/>
        </p:nvSpPr>
        <p:spPr>
          <a:xfrm rot="497022">
            <a:off x="5942716" y="5371153"/>
            <a:ext cx="1357041" cy="140688"/>
          </a:xfrm>
          <a:prstGeom prst="rightArrowCallout">
            <a:avLst>
              <a:gd name="adj1" fmla="val 25000"/>
              <a:gd name="adj2" fmla="val 25000"/>
              <a:gd name="adj3" fmla="val 25000"/>
              <a:gd name="adj4" fmla="val 2569"/>
            </a:avLst>
          </a:prstGeom>
          <a:solidFill>
            <a:schemeClr val="accent1">
              <a:lumMod val="60000"/>
              <a:lumOff val="40000"/>
              <a:alpha val="32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7239590" y="5363936"/>
            <a:ext cx="4182940" cy="369332"/>
          </a:xfrm>
          <a:prstGeom prst="rect">
            <a:avLst/>
          </a:prstGeom>
          <a:noFill/>
        </p:spPr>
        <p:txBody>
          <a:bodyPr wrap="none" rtlCol="0">
            <a:spAutoFit/>
          </a:bodyPr>
          <a:lstStyle/>
          <a:p>
            <a:r>
              <a:rPr lang="en-ZA" dirty="0" smtClean="0"/>
              <a:t>20 pixels high at the furthest capture point</a:t>
            </a:r>
            <a:endParaRPr lang="en-ZA" dirty="0"/>
          </a:p>
        </p:txBody>
      </p:sp>
      <p:sp>
        <p:nvSpPr>
          <p:cNvPr id="11" name="TextBox 10"/>
          <p:cNvSpPr txBox="1"/>
          <p:nvPr/>
        </p:nvSpPr>
        <p:spPr>
          <a:xfrm>
            <a:off x="1257300" y="628650"/>
            <a:ext cx="2444259" cy="369332"/>
          </a:xfrm>
          <a:prstGeom prst="rect">
            <a:avLst/>
          </a:prstGeom>
          <a:noFill/>
        </p:spPr>
        <p:txBody>
          <a:bodyPr wrap="none" rtlCol="0">
            <a:spAutoFit/>
          </a:bodyPr>
          <a:lstStyle/>
          <a:p>
            <a:r>
              <a:rPr lang="en-ZA" dirty="0" smtClean="0"/>
              <a:t>Setting the capture area</a:t>
            </a:r>
            <a:endParaRPr lang="en-ZA" dirty="0"/>
          </a:p>
        </p:txBody>
      </p:sp>
      <p:sp>
        <p:nvSpPr>
          <p:cNvPr id="12" name="Right Arrow Callout 11"/>
          <p:cNvSpPr/>
          <p:nvPr/>
        </p:nvSpPr>
        <p:spPr>
          <a:xfrm>
            <a:off x="2479429" y="4759778"/>
            <a:ext cx="1618641" cy="693964"/>
          </a:xfrm>
          <a:prstGeom prst="rightArrowCallout">
            <a:avLst>
              <a:gd name="adj1" fmla="val 17941"/>
              <a:gd name="adj2" fmla="val 25000"/>
              <a:gd name="adj3" fmla="val 25000"/>
              <a:gd name="adj4" fmla="val 68023"/>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6949760" y="546587"/>
            <a:ext cx="5217673" cy="3416320"/>
          </a:xfrm>
          <a:prstGeom prst="rect">
            <a:avLst/>
          </a:prstGeom>
        </p:spPr>
        <p:txBody>
          <a:bodyPr wrap="square">
            <a:spAutoFit/>
          </a:bodyPr>
          <a:lstStyle/>
          <a:p>
            <a:r>
              <a:rPr lang="en-ZA" b="1" u="sng" dirty="0"/>
              <a:t>Image Dimensions</a:t>
            </a:r>
          </a:p>
          <a:p>
            <a:r>
              <a:rPr lang="en-ZA" dirty="0" smtClean="0"/>
              <a:t>1</a:t>
            </a:r>
            <a:r>
              <a:rPr lang="en-ZA" dirty="0"/>
              <a:t>. Latin characters require the characters on the license plate to be at least 16 pixels high at the point </a:t>
            </a:r>
            <a:r>
              <a:rPr lang="en-ZA" dirty="0" smtClean="0"/>
              <a:t>of capture</a:t>
            </a:r>
            <a:r>
              <a:rPr lang="en-ZA" dirty="0"/>
              <a:t>.</a:t>
            </a:r>
          </a:p>
          <a:p>
            <a:r>
              <a:rPr lang="en-ZA" dirty="0"/>
              <a:t>2. Special characters (Arabic, Chinese etc.) will require a character height of at least 20 pixels at the</a:t>
            </a:r>
          </a:p>
          <a:p>
            <a:r>
              <a:rPr lang="en-ZA" dirty="0"/>
              <a:t>point of capture. (The language engines are region specific. Make sure you have downloaded the</a:t>
            </a:r>
          </a:p>
          <a:p>
            <a:r>
              <a:rPr lang="en-ZA" dirty="0"/>
              <a:t>correct engine for your region.)</a:t>
            </a:r>
          </a:p>
          <a:p>
            <a:r>
              <a:rPr lang="en-ZA" dirty="0"/>
              <a:t>3. The whole license plate needs to be visible in the image</a:t>
            </a:r>
            <a:r>
              <a:rPr lang="en-ZA" dirty="0" smtClean="0"/>
              <a:t>.</a:t>
            </a:r>
          </a:p>
          <a:p>
            <a:r>
              <a:rPr lang="en-ZA" dirty="0" smtClean="0"/>
              <a:t>4. Set the camera field of view as narrow as possible</a:t>
            </a:r>
            <a:endParaRPr lang="en-ZA" dirty="0"/>
          </a:p>
        </p:txBody>
      </p:sp>
      <p:sp>
        <p:nvSpPr>
          <p:cNvPr id="14" name="Rectangle 13"/>
          <p:cNvSpPr/>
          <p:nvPr/>
        </p:nvSpPr>
        <p:spPr>
          <a:xfrm>
            <a:off x="61841" y="1418491"/>
            <a:ext cx="3993294" cy="1911151"/>
          </a:xfrm>
          <a:prstGeom prst="rect">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ZA" sz="1100"/>
          </a:p>
        </p:txBody>
      </p:sp>
      <p:sp>
        <p:nvSpPr>
          <p:cNvPr id="3" name="Freeform 2"/>
          <p:cNvSpPr/>
          <p:nvPr/>
        </p:nvSpPr>
        <p:spPr>
          <a:xfrm>
            <a:off x="3518807" y="3175500"/>
            <a:ext cx="1183821" cy="45719"/>
          </a:xfrm>
          <a:custGeom>
            <a:avLst/>
            <a:gdLst>
              <a:gd name="connsiteX0" fmla="*/ 0 w 636814"/>
              <a:gd name="connsiteY0" fmla="*/ 0 h 16331"/>
              <a:gd name="connsiteX1" fmla="*/ 40821 w 636814"/>
              <a:gd name="connsiteY1" fmla="*/ 8164 h 16331"/>
              <a:gd name="connsiteX2" fmla="*/ 65314 w 636814"/>
              <a:gd name="connsiteY2" fmla="*/ 16328 h 16331"/>
              <a:gd name="connsiteX3" fmla="*/ 440871 w 636814"/>
              <a:gd name="connsiteY3" fmla="*/ 0 h 16331"/>
              <a:gd name="connsiteX4" fmla="*/ 636814 w 636814"/>
              <a:gd name="connsiteY4" fmla="*/ 0 h 1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14" h="16331">
                <a:moveTo>
                  <a:pt x="0" y="0"/>
                </a:moveTo>
                <a:cubicBezTo>
                  <a:pt x="13607" y="2721"/>
                  <a:pt x="27359" y="4799"/>
                  <a:pt x="40821" y="8164"/>
                </a:cubicBezTo>
                <a:cubicBezTo>
                  <a:pt x="49170" y="10251"/>
                  <a:pt x="56710" y="16504"/>
                  <a:pt x="65314" y="16328"/>
                </a:cubicBezTo>
                <a:cubicBezTo>
                  <a:pt x="190592" y="13771"/>
                  <a:pt x="315567" y="0"/>
                  <a:pt x="440871" y="0"/>
                </a:cubicBezTo>
                <a:lnTo>
                  <a:pt x="63681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Freeform 1"/>
          <p:cNvSpPr/>
          <p:nvPr/>
        </p:nvSpPr>
        <p:spPr>
          <a:xfrm flipV="1">
            <a:off x="3526971" y="2515394"/>
            <a:ext cx="1175657" cy="45719"/>
          </a:xfrm>
          <a:custGeom>
            <a:avLst/>
            <a:gdLst>
              <a:gd name="connsiteX0" fmla="*/ 0 w 620486"/>
              <a:gd name="connsiteY0" fmla="*/ 0 h 8536"/>
              <a:gd name="connsiteX1" fmla="*/ 620486 w 620486"/>
              <a:gd name="connsiteY1" fmla="*/ 8164 h 8536"/>
            </a:gdLst>
            <a:ahLst/>
            <a:cxnLst>
              <a:cxn ang="0">
                <a:pos x="connsiteX0" y="connsiteY0"/>
              </a:cxn>
              <a:cxn ang="0">
                <a:pos x="connsiteX1" y="connsiteY1"/>
              </a:cxn>
            </a:cxnLst>
            <a:rect l="l" t="t" r="r" b="b"/>
            <a:pathLst>
              <a:path w="620486" h="8536">
                <a:moveTo>
                  <a:pt x="0" y="0"/>
                </a:moveTo>
                <a:cubicBezTo>
                  <a:pt x="402729" y="11187"/>
                  <a:pt x="195905" y="8164"/>
                  <a:pt x="620486" y="81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1474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107" y="1737513"/>
            <a:ext cx="8836700" cy="4965471"/>
          </a:xfrm>
          <a:prstGeom prst="rect">
            <a:avLst/>
          </a:prstGeom>
        </p:spPr>
      </p:pic>
      <p:sp>
        <p:nvSpPr>
          <p:cNvPr id="4" name="Rectangle 3"/>
          <p:cNvSpPr/>
          <p:nvPr/>
        </p:nvSpPr>
        <p:spPr>
          <a:xfrm>
            <a:off x="2329794" y="3859928"/>
            <a:ext cx="192946" cy="26005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2654710" y="0"/>
            <a:ext cx="6024534" cy="400110"/>
          </a:xfrm>
          <a:prstGeom prst="rect">
            <a:avLst/>
          </a:prstGeom>
          <a:noFill/>
        </p:spPr>
        <p:txBody>
          <a:bodyPr wrap="none" rtlCol="0">
            <a:spAutoFit/>
          </a:bodyPr>
          <a:lstStyle/>
          <a:p>
            <a:r>
              <a:rPr lang="en-ZA" sz="2000" b="1" u="sng" dirty="0" smtClean="0"/>
              <a:t>Crude but effective method of checking the font height</a:t>
            </a:r>
            <a:endParaRPr lang="en-ZA" sz="2000" b="1" u="sng" dirty="0"/>
          </a:p>
        </p:txBody>
      </p:sp>
      <p:sp>
        <p:nvSpPr>
          <p:cNvPr id="6" name="TextBox 5"/>
          <p:cNvSpPr txBox="1"/>
          <p:nvPr/>
        </p:nvSpPr>
        <p:spPr>
          <a:xfrm>
            <a:off x="924232" y="591757"/>
            <a:ext cx="10735375" cy="923330"/>
          </a:xfrm>
          <a:prstGeom prst="rect">
            <a:avLst/>
          </a:prstGeom>
          <a:noFill/>
        </p:spPr>
        <p:txBody>
          <a:bodyPr wrap="none" rtlCol="0">
            <a:spAutoFit/>
          </a:bodyPr>
          <a:lstStyle/>
          <a:p>
            <a:r>
              <a:rPr lang="en-ZA" dirty="0" smtClean="0"/>
              <a:t>From CathexisVision, export a snapshot ( right click – EXPORT SNAPSHOT) of the scene with a license plate in it.    </a:t>
            </a:r>
            <a:br>
              <a:rPr lang="en-ZA" dirty="0" smtClean="0"/>
            </a:br>
            <a:r>
              <a:rPr lang="en-ZA" dirty="0" smtClean="0"/>
              <a:t>Without cropping the image import it into a simple graphics program, like MS Paint</a:t>
            </a:r>
            <a:br>
              <a:rPr lang="en-ZA" dirty="0" smtClean="0"/>
            </a:br>
            <a:r>
              <a:rPr lang="en-ZA" dirty="0" smtClean="0"/>
              <a:t>Highlight a letter or number in the plate and check if it is at least 20pixels high</a:t>
            </a:r>
            <a:endParaRPr lang="en-ZA" dirty="0"/>
          </a:p>
        </p:txBody>
      </p:sp>
      <p:sp>
        <p:nvSpPr>
          <p:cNvPr id="7" name="Folded Corner 6"/>
          <p:cNvSpPr/>
          <p:nvPr/>
        </p:nvSpPr>
        <p:spPr>
          <a:xfrm rot="363335">
            <a:off x="6266576" y="2919369"/>
            <a:ext cx="4043493" cy="3338818"/>
          </a:xfrm>
          <a:prstGeom prst="foldedCorner">
            <a:avLst/>
          </a:prstGeom>
          <a:solidFill>
            <a:srgbClr val="FFFF00"/>
          </a:solidFill>
          <a:ln>
            <a:solidFill>
              <a:srgbClr val="FFC000"/>
            </a:solidFill>
          </a:ln>
          <a:effectLst>
            <a:outerShdw blurRad="228600" dist="114300" dir="5040000" sx="103000" sy="103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accent1">
                    <a:lumMod val="50000"/>
                  </a:schemeClr>
                </a:solidFill>
                <a:latin typeface="MV Boli" panose="02000500030200090000" pitchFamily="2" charset="0"/>
                <a:cs typeface="MV Boli" panose="02000500030200090000" pitchFamily="2" charset="0"/>
              </a:rPr>
              <a:t>It MUST be an uncropped snapshot </a:t>
            </a:r>
            <a:br>
              <a:rPr lang="en-ZA" dirty="0" smtClean="0">
                <a:solidFill>
                  <a:schemeClr val="accent1">
                    <a:lumMod val="50000"/>
                  </a:schemeClr>
                </a:solidFill>
                <a:latin typeface="MV Boli" panose="02000500030200090000" pitchFamily="2" charset="0"/>
                <a:cs typeface="MV Boli" panose="02000500030200090000" pitchFamily="2" charset="0"/>
              </a:rPr>
            </a:br>
            <a:r>
              <a:rPr lang="en-ZA" dirty="0" smtClean="0">
                <a:solidFill>
                  <a:schemeClr val="accent1">
                    <a:lumMod val="50000"/>
                  </a:schemeClr>
                </a:solidFill>
                <a:latin typeface="MV Boli" panose="02000500030200090000" pitchFamily="2" charset="0"/>
                <a:cs typeface="MV Boli" panose="02000500030200090000" pitchFamily="2" charset="0"/>
              </a:rPr>
              <a:t>of the scene</a:t>
            </a:r>
            <a:endParaRPr lang="en-ZA" dirty="0">
              <a:solidFill>
                <a:schemeClr val="accent1">
                  <a:lumMod val="50000"/>
                </a:schemeClr>
              </a:solidFill>
              <a:latin typeface="MV Boli" panose="02000500030200090000" pitchFamily="2" charset="0"/>
              <a:cs typeface="MV Boli" panose="02000500030200090000" pitchFamily="2" charset="0"/>
            </a:endParaRPr>
          </a:p>
        </p:txBody>
      </p:sp>
      <p:sp>
        <p:nvSpPr>
          <p:cNvPr id="2" name="Freeform 1"/>
          <p:cNvSpPr/>
          <p:nvPr/>
        </p:nvSpPr>
        <p:spPr>
          <a:xfrm>
            <a:off x="1661020" y="5821928"/>
            <a:ext cx="4907560" cy="436259"/>
          </a:xfrm>
          <a:custGeom>
            <a:avLst/>
            <a:gdLst>
              <a:gd name="connsiteX0" fmla="*/ 0 w 4907560"/>
              <a:gd name="connsiteY0" fmla="*/ 436259 h 436259"/>
              <a:gd name="connsiteX1" fmla="*/ 16778 w 4907560"/>
              <a:gd name="connsiteY1" fmla="*/ 343980 h 436259"/>
              <a:gd name="connsiteX2" fmla="*/ 41945 w 4907560"/>
              <a:gd name="connsiteY2" fmla="*/ 335591 h 436259"/>
              <a:gd name="connsiteX3" fmla="*/ 142613 w 4907560"/>
              <a:gd name="connsiteY3" fmla="*/ 276868 h 436259"/>
              <a:gd name="connsiteX4" fmla="*/ 167780 w 4907560"/>
              <a:gd name="connsiteY4" fmla="*/ 243312 h 436259"/>
              <a:gd name="connsiteX5" fmla="*/ 662730 w 4907560"/>
              <a:gd name="connsiteY5" fmla="*/ 192978 h 436259"/>
              <a:gd name="connsiteX6" fmla="*/ 1015068 w 4907560"/>
              <a:gd name="connsiteY6" fmla="*/ 134255 h 436259"/>
              <a:gd name="connsiteX7" fmla="*/ 1124125 w 4907560"/>
              <a:gd name="connsiteY7" fmla="*/ 142644 h 436259"/>
              <a:gd name="connsiteX8" fmla="*/ 1300294 w 4907560"/>
              <a:gd name="connsiteY8" fmla="*/ 134255 h 436259"/>
              <a:gd name="connsiteX9" fmla="*/ 1535186 w 4907560"/>
              <a:gd name="connsiteY9" fmla="*/ 151033 h 436259"/>
              <a:gd name="connsiteX10" fmla="*/ 1719743 w 4907560"/>
              <a:gd name="connsiteY10" fmla="*/ 159422 h 436259"/>
              <a:gd name="connsiteX11" fmla="*/ 1946246 w 4907560"/>
              <a:gd name="connsiteY11" fmla="*/ 192978 h 436259"/>
              <a:gd name="connsiteX12" fmla="*/ 1996580 w 4907560"/>
              <a:gd name="connsiteY12" fmla="*/ 201367 h 436259"/>
              <a:gd name="connsiteX13" fmla="*/ 2147582 w 4907560"/>
              <a:gd name="connsiteY13" fmla="*/ 192978 h 436259"/>
              <a:gd name="connsiteX14" fmla="*/ 2374085 w 4907560"/>
              <a:gd name="connsiteY14" fmla="*/ 201367 h 436259"/>
              <a:gd name="connsiteX15" fmla="*/ 2575420 w 4907560"/>
              <a:gd name="connsiteY15" fmla="*/ 226534 h 436259"/>
              <a:gd name="connsiteX16" fmla="*/ 2692866 w 4907560"/>
              <a:gd name="connsiteY16" fmla="*/ 234923 h 436259"/>
              <a:gd name="connsiteX17" fmla="*/ 3011648 w 4907560"/>
              <a:gd name="connsiteY17" fmla="*/ 276868 h 436259"/>
              <a:gd name="connsiteX18" fmla="*/ 3087149 w 4907560"/>
              <a:gd name="connsiteY18" fmla="*/ 310424 h 436259"/>
              <a:gd name="connsiteX19" fmla="*/ 3204595 w 4907560"/>
              <a:gd name="connsiteY19" fmla="*/ 318813 h 436259"/>
              <a:gd name="connsiteX20" fmla="*/ 3238151 w 4907560"/>
              <a:gd name="connsiteY20" fmla="*/ 327202 h 436259"/>
              <a:gd name="connsiteX21" fmla="*/ 3481431 w 4907560"/>
              <a:gd name="connsiteY21" fmla="*/ 318813 h 436259"/>
              <a:gd name="connsiteX22" fmla="*/ 3775046 w 4907560"/>
              <a:gd name="connsiteY22" fmla="*/ 335591 h 436259"/>
              <a:gd name="connsiteX23" fmla="*/ 4001549 w 4907560"/>
              <a:gd name="connsiteY23" fmla="*/ 318813 h 436259"/>
              <a:gd name="connsiteX24" fmla="*/ 4353886 w 4907560"/>
              <a:gd name="connsiteY24" fmla="*/ 268479 h 436259"/>
              <a:gd name="connsiteX25" fmla="*/ 4404220 w 4907560"/>
              <a:gd name="connsiteY25" fmla="*/ 234923 h 436259"/>
              <a:gd name="connsiteX26" fmla="*/ 4454554 w 4907560"/>
              <a:gd name="connsiteY26" fmla="*/ 218145 h 436259"/>
              <a:gd name="connsiteX27" fmla="*/ 4546833 w 4907560"/>
              <a:gd name="connsiteY27" fmla="*/ 176200 h 436259"/>
              <a:gd name="connsiteX28" fmla="*/ 4647501 w 4907560"/>
              <a:gd name="connsiteY28" fmla="*/ 151033 h 436259"/>
              <a:gd name="connsiteX29" fmla="*/ 4681057 w 4907560"/>
              <a:gd name="connsiteY29" fmla="*/ 142644 h 436259"/>
              <a:gd name="connsiteX30" fmla="*/ 4706224 w 4907560"/>
              <a:gd name="connsiteY30" fmla="*/ 117478 h 436259"/>
              <a:gd name="connsiteX31" fmla="*/ 4731391 w 4907560"/>
              <a:gd name="connsiteY31" fmla="*/ 109089 h 436259"/>
              <a:gd name="connsiteX32" fmla="*/ 4748169 w 4907560"/>
              <a:gd name="connsiteY32" fmla="*/ 83922 h 436259"/>
              <a:gd name="connsiteX33" fmla="*/ 4798503 w 4907560"/>
              <a:gd name="connsiteY33" fmla="*/ 67144 h 436259"/>
              <a:gd name="connsiteX34" fmla="*/ 4848837 w 4907560"/>
              <a:gd name="connsiteY34" fmla="*/ 33588 h 436259"/>
              <a:gd name="connsiteX35" fmla="*/ 4874004 w 4907560"/>
              <a:gd name="connsiteY35" fmla="*/ 16810 h 436259"/>
              <a:gd name="connsiteX36" fmla="*/ 4907560 w 4907560"/>
              <a:gd name="connsiteY36" fmla="*/ 32 h 4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07560" h="436259">
                <a:moveTo>
                  <a:pt x="0" y="436259"/>
                </a:moveTo>
                <a:cubicBezTo>
                  <a:pt x="5593" y="405499"/>
                  <a:pt x="4753" y="372839"/>
                  <a:pt x="16778" y="343980"/>
                </a:cubicBezTo>
                <a:cubicBezTo>
                  <a:pt x="20179" y="335817"/>
                  <a:pt x="34143" y="339752"/>
                  <a:pt x="41945" y="335591"/>
                </a:cubicBezTo>
                <a:cubicBezTo>
                  <a:pt x="76223" y="317310"/>
                  <a:pt x="109057" y="296442"/>
                  <a:pt x="142613" y="276868"/>
                </a:cubicBezTo>
                <a:cubicBezTo>
                  <a:pt x="151002" y="265683"/>
                  <a:pt x="154798" y="248505"/>
                  <a:pt x="167780" y="243312"/>
                </a:cubicBezTo>
                <a:cubicBezTo>
                  <a:pt x="304691" y="188548"/>
                  <a:pt x="550901" y="198303"/>
                  <a:pt x="662730" y="192978"/>
                </a:cubicBezTo>
                <a:cubicBezTo>
                  <a:pt x="780176" y="173404"/>
                  <a:pt x="896704" y="147167"/>
                  <a:pt x="1015068" y="134255"/>
                </a:cubicBezTo>
                <a:cubicBezTo>
                  <a:pt x="1051313" y="130301"/>
                  <a:pt x="1087665" y="142644"/>
                  <a:pt x="1124125" y="142644"/>
                </a:cubicBezTo>
                <a:cubicBezTo>
                  <a:pt x="1182915" y="142644"/>
                  <a:pt x="1241571" y="137051"/>
                  <a:pt x="1300294" y="134255"/>
                </a:cubicBezTo>
                <a:cubicBezTo>
                  <a:pt x="1405116" y="142990"/>
                  <a:pt x="1421300" y="145039"/>
                  <a:pt x="1535186" y="151033"/>
                </a:cubicBezTo>
                <a:lnTo>
                  <a:pt x="1719743" y="159422"/>
                </a:lnTo>
                <a:lnTo>
                  <a:pt x="1946246" y="192978"/>
                </a:lnTo>
                <a:cubicBezTo>
                  <a:pt x="1963063" y="195526"/>
                  <a:pt x="1979571" y="201367"/>
                  <a:pt x="1996580" y="201367"/>
                </a:cubicBezTo>
                <a:cubicBezTo>
                  <a:pt x="2046992" y="201367"/>
                  <a:pt x="2097248" y="195774"/>
                  <a:pt x="2147582" y="192978"/>
                </a:cubicBezTo>
                <a:cubicBezTo>
                  <a:pt x="2223083" y="195774"/>
                  <a:pt x="2298764" y="195459"/>
                  <a:pt x="2374085" y="201367"/>
                </a:cubicBezTo>
                <a:cubicBezTo>
                  <a:pt x="2441512" y="206655"/>
                  <a:pt x="2507958" y="221715"/>
                  <a:pt x="2575420" y="226534"/>
                </a:cubicBezTo>
                <a:cubicBezTo>
                  <a:pt x="2614569" y="229330"/>
                  <a:pt x="2653822" y="230919"/>
                  <a:pt x="2692866" y="234923"/>
                </a:cubicBezTo>
                <a:cubicBezTo>
                  <a:pt x="2855386" y="251592"/>
                  <a:pt x="2876734" y="256112"/>
                  <a:pt x="3011648" y="276868"/>
                </a:cubicBezTo>
                <a:cubicBezTo>
                  <a:pt x="3036815" y="288053"/>
                  <a:pt x="3060237" y="304574"/>
                  <a:pt x="3087149" y="310424"/>
                </a:cubicBezTo>
                <a:cubicBezTo>
                  <a:pt x="3125502" y="318762"/>
                  <a:pt x="3165587" y="314479"/>
                  <a:pt x="3204595" y="318813"/>
                </a:cubicBezTo>
                <a:cubicBezTo>
                  <a:pt x="3216054" y="320086"/>
                  <a:pt x="3226966" y="324406"/>
                  <a:pt x="3238151" y="327202"/>
                </a:cubicBezTo>
                <a:cubicBezTo>
                  <a:pt x="3319244" y="324406"/>
                  <a:pt x="3400289" y="318813"/>
                  <a:pt x="3481431" y="318813"/>
                </a:cubicBezTo>
                <a:cubicBezTo>
                  <a:pt x="3624114" y="318813"/>
                  <a:pt x="3659747" y="324061"/>
                  <a:pt x="3775046" y="335591"/>
                </a:cubicBezTo>
                <a:cubicBezTo>
                  <a:pt x="3812117" y="333120"/>
                  <a:pt x="3956999" y="324159"/>
                  <a:pt x="4001549" y="318813"/>
                </a:cubicBezTo>
                <a:cubicBezTo>
                  <a:pt x="4302349" y="282717"/>
                  <a:pt x="4219518" y="302071"/>
                  <a:pt x="4353886" y="268479"/>
                </a:cubicBezTo>
                <a:cubicBezTo>
                  <a:pt x="4370664" y="257294"/>
                  <a:pt x="4386184" y="243941"/>
                  <a:pt x="4404220" y="234923"/>
                </a:cubicBezTo>
                <a:cubicBezTo>
                  <a:pt x="4420038" y="227014"/>
                  <a:pt x="4439389" y="227244"/>
                  <a:pt x="4454554" y="218145"/>
                </a:cubicBezTo>
                <a:cubicBezTo>
                  <a:pt x="4497220" y="192546"/>
                  <a:pt x="4496698" y="188734"/>
                  <a:pt x="4546833" y="176200"/>
                </a:cubicBezTo>
                <a:lnTo>
                  <a:pt x="4647501" y="151033"/>
                </a:lnTo>
                <a:lnTo>
                  <a:pt x="4681057" y="142644"/>
                </a:lnTo>
                <a:cubicBezTo>
                  <a:pt x="4689446" y="134255"/>
                  <a:pt x="4696353" y="124059"/>
                  <a:pt x="4706224" y="117478"/>
                </a:cubicBezTo>
                <a:cubicBezTo>
                  <a:pt x="4713582" y="112573"/>
                  <a:pt x="4724486" y="114613"/>
                  <a:pt x="4731391" y="109089"/>
                </a:cubicBezTo>
                <a:cubicBezTo>
                  <a:pt x="4739264" y="102791"/>
                  <a:pt x="4739619" y="89266"/>
                  <a:pt x="4748169" y="83922"/>
                </a:cubicBezTo>
                <a:cubicBezTo>
                  <a:pt x="4763166" y="74549"/>
                  <a:pt x="4783788" y="76954"/>
                  <a:pt x="4798503" y="67144"/>
                </a:cubicBezTo>
                <a:lnTo>
                  <a:pt x="4848837" y="33588"/>
                </a:lnTo>
                <a:lnTo>
                  <a:pt x="4874004" y="16810"/>
                </a:lnTo>
                <a:cubicBezTo>
                  <a:pt x="4901498" y="-1519"/>
                  <a:pt x="4889089" y="32"/>
                  <a:pt x="4907560" y="32"/>
                </a:cubicBezTo>
              </a:path>
            </a:pathLst>
          </a:custGeom>
          <a:noFill/>
          <a:ln>
            <a:solidFill>
              <a:srgbClr val="C00000"/>
            </a:solidFill>
            <a:headEnd type="triangle"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1012723" y="6372347"/>
            <a:ext cx="855406" cy="432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p:cNvPicPr>
            <a:picLocks noChangeAspect="1"/>
          </p:cNvPicPr>
          <p:nvPr/>
        </p:nvPicPr>
        <p:blipFill>
          <a:blip r:embed="rId3"/>
          <a:stretch>
            <a:fillRect/>
          </a:stretch>
        </p:blipFill>
        <p:spPr>
          <a:xfrm>
            <a:off x="6568580" y="5351566"/>
            <a:ext cx="1657350" cy="781050"/>
          </a:xfrm>
          <a:prstGeom prst="rect">
            <a:avLst/>
          </a:prstGeom>
        </p:spPr>
      </p:pic>
      <p:sp>
        <p:nvSpPr>
          <p:cNvPr id="10" name="TextBox 9"/>
          <p:cNvSpPr txBox="1"/>
          <p:nvPr/>
        </p:nvSpPr>
        <p:spPr>
          <a:xfrm>
            <a:off x="8406581" y="5565058"/>
            <a:ext cx="1808829" cy="369332"/>
          </a:xfrm>
          <a:prstGeom prst="rect">
            <a:avLst/>
          </a:prstGeom>
          <a:noFill/>
        </p:spPr>
        <p:txBody>
          <a:bodyPr wrap="none" rtlCol="0">
            <a:spAutoFit/>
          </a:bodyPr>
          <a:lstStyle/>
          <a:p>
            <a:r>
              <a:rPr lang="en-ZA" dirty="0" smtClean="0"/>
              <a:t>52 pixels high   -- </a:t>
            </a:r>
            <a:endParaRPr lang="en-ZA" dirty="0"/>
          </a:p>
        </p:txBody>
      </p:sp>
    </p:spTree>
    <p:extLst>
      <p:ext uri="{BB962C8B-B14F-4D97-AF65-F5344CB8AC3E}">
        <p14:creationId xmlns:p14="http://schemas.microsoft.com/office/powerpoint/2010/main" val="61945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Operation 2"/>
          <p:cNvSpPr/>
          <p:nvPr/>
        </p:nvSpPr>
        <p:spPr>
          <a:xfrm>
            <a:off x="310351" y="1208014"/>
            <a:ext cx="4932767" cy="3129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22212"/>
              <a:gd name="connsiteY0" fmla="*/ 43 h 10043"/>
              <a:gd name="connsiteX1" fmla="*/ 22212 w 22212"/>
              <a:gd name="connsiteY1" fmla="*/ 0 h 10043"/>
              <a:gd name="connsiteX2" fmla="*/ 8000 w 22212"/>
              <a:gd name="connsiteY2" fmla="*/ 10043 h 10043"/>
              <a:gd name="connsiteX3" fmla="*/ 2000 w 22212"/>
              <a:gd name="connsiteY3" fmla="*/ 10043 h 10043"/>
              <a:gd name="connsiteX4" fmla="*/ 0 w 22212"/>
              <a:gd name="connsiteY4" fmla="*/ 43 h 10043"/>
              <a:gd name="connsiteX0" fmla="*/ 0 w 35674"/>
              <a:gd name="connsiteY0" fmla="*/ 0 h 10304"/>
              <a:gd name="connsiteX1" fmla="*/ 35674 w 35674"/>
              <a:gd name="connsiteY1" fmla="*/ 261 h 10304"/>
              <a:gd name="connsiteX2" fmla="*/ 21462 w 35674"/>
              <a:gd name="connsiteY2" fmla="*/ 10304 h 10304"/>
              <a:gd name="connsiteX3" fmla="*/ 15462 w 35674"/>
              <a:gd name="connsiteY3" fmla="*/ 10304 h 10304"/>
              <a:gd name="connsiteX4" fmla="*/ 0 w 35674"/>
              <a:gd name="connsiteY4" fmla="*/ 0 h 10304"/>
              <a:gd name="connsiteX0" fmla="*/ 0 w 38174"/>
              <a:gd name="connsiteY0" fmla="*/ 0 h 14217"/>
              <a:gd name="connsiteX1" fmla="*/ 38174 w 38174"/>
              <a:gd name="connsiteY1" fmla="*/ 4174 h 14217"/>
              <a:gd name="connsiteX2" fmla="*/ 23962 w 38174"/>
              <a:gd name="connsiteY2" fmla="*/ 14217 h 14217"/>
              <a:gd name="connsiteX3" fmla="*/ 17962 w 38174"/>
              <a:gd name="connsiteY3" fmla="*/ 14217 h 14217"/>
              <a:gd name="connsiteX4" fmla="*/ 0 w 38174"/>
              <a:gd name="connsiteY4" fmla="*/ 0 h 14217"/>
              <a:gd name="connsiteX0" fmla="*/ 0 w 42789"/>
              <a:gd name="connsiteY0" fmla="*/ 0 h 14217"/>
              <a:gd name="connsiteX1" fmla="*/ 42789 w 42789"/>
              <a:gd name="connsiteY1" fmla="*/ 87 h 14217"/>
              <a:gd name="connsiteX2" fmla="*/ 23962 w 42789"/>
              <a:gd name="connsiteY2" fmla="*/ 14217 h 14217"/>
              <a:gd name="connsiteX3" fmla="*/ 17962 w 42789"/>
              <a:gd name="connsiteY3" fmla="*/ 14217 h 14217"/>
              <a:gd name="connsiteX4" fmla="*/ 0 w 42789"/>
              <a:gd name="connsiteY4" fmla="*/ 0 h 14217"/>
              <a:gd name="connsiteX0" fmla="*/ 0 w 42789"/>
              <a:gd name="connsiteY0" fmla="*/ 0 h 16087"/>
              <a:gd name="connsiteX1" fmla="*/ 42789 w 42789"/>
              <a:gd name="connsiteY1" fmla="*/ 87 h 16087"/>
              <a:gd name="connsiteX2" fmla="*/ 22712 w 42789"/>
              <a:gd name="connsiteY2" fmla="*/ 16087 h 16087"/>
              <a:gd name="connsiteX3" fmla="*/ 17962 w 42789"/>
              <a:gd name="connsiteY3" fmla="*/ 14217 h 16087"/>
              <a:gd name="connsiteX4" fmla="*/ 0 w 42789"/>
              <a:gd name="connsiteY4" fmla="*/ 0 h 16087"/>
              <a:gd name="connsiteX0" fmla="*/ 0 w 42789"/>
              <a:gd name="connsiteY0" fmla="*/ 0 h 16087"/>
              <a:gd name="connsiteX1" fmla="*/ 42789 w 42789"/>
              <a:gd name="connsiteY1" fmla="*/ 87 h 16087"/>
              <a:gd name="connsiteX2" fmla="*/ 22712 w 42789"/>
              <a:gd name="connsiteY2" fmla="*/ 16087 h 16087"/>
              <a:gd name="connsiteX3" fmla="*/ 19020 w 42789"/>
              <a:gd name="connsiteY3" fmla="*/ 15956 h 16087"/>
              <a:gd name="connsiteX4" fmla="*/ 0 w 42789"/>
              <a:gd name="connsiteY4" fmla="*/ 0 h 16087"/>
              <a:gd name="connsiteX0" fmla="*/ 0 w 42789"/>
              <a:gd name="connsiteY0" fmla="*/ 0 h 16087"/>
              <a:gd name="connsiteX1" fmla="*/ 42789 w 42789"/>
              <a:gd name="connsiteY1" fmla="*/ 87 h 16087"/>
              <a:gd name="connsiteX2" fmla="*/ 22712 w 42789"/>
              <a:gd name="connsiteY2" fmla="*/ 16087 h 16087"/>
              <a:gd name="connsiteX3" fmla="*/ 19020 w 42789"/>
              <a:gd name="connsiteY3" fmla="*/ 16043 h 16087"/>
              <a:gd name="connsiteX4" fmla="*/ 0 w 42789"/>
              <a:gd name="connsiteY4" fmla="*/ 0 h 1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9" h="16087">
                <a:moveTo>
                  <a:pt x="0" y="0"/>
                </a:moveTo>
                <a:lnTo>
                  <a:pt x="42789" y="87"/>
                </a:lnTo>
                <a:lnTo>
                  <a:pt x="22712" y="16087"/>
                </a:lnTo>
                <a:lnTo>
                  <a:pt x="19020" y="1604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Flowchart: Manual Operation 4"/>
          <p:cNvSpPr/>
          <p:nvPr/>
        </p:nvSpPr>
        <p:spPr>
          <a:xfrm>
            <a:off x="9269835" y="1208014"/>
            <a:ext cx="1501590" cy="304531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1776"/>
              <a:gd name="connsiteY0" fmla="*/ 0 h 10000"/>
              <a:gd name="connsiteX1" fmla="*/ 11776 w 11776"/>
              <a:gd name="connsiteY1" fmla="*/ 0 h 10000"/>
              <a:gd name="connsiteX2" fmla="*/ 8000 w 11776"/>
              <a:gd name="connsiteY2" fmla="*/ 10000 h 10000"/>
              <a:gd name="connsiteX3" fmla="*/ 2000 w 11776"/>
              <a:gd name="connsiteY3" fmla="*/ 10000 h 10000"/>
              <a:gd name="connsiteX4" fmla="*/ 0 w 11776"/>
              <a:gd name="connsiteY4" fmla="*/ 0 h 10000"/>
              <a:gd name="connsiteX0" fmla="*/ 0 w 11776"/>
              <a:gd name="connsiteY0" fmla="*/ 0 h 10028"/>
              <a:gd name="connsiteX1" fmla="*/ 11776 w 11776"/>
              <a:gd name="connsiteY1" fmla="*/ 0 h 10028"/>
              <a:gd name="connsiteX2" fmla="*/ 7079 w 11776"/>
              <a:gd name="connsiteY2" fmla="*/ 10028 h 10028"/>
              <a:gd name="connsiteX3" fmla="*/ 2000 w 11776"/>
              <a:gd name="connsiteY3" fmla="*/ 10000 h 10028"/>
              <a:gd name="connsiteX4" fmla="*/ 0 w 11776"/>
              <a:gd name="connsiteY4" fmla="*/ 0 h 10028"/>
              <a:gd name="connsiteX0" fmla="*/ 0 w 11776"/>
              <a:gd name="connsiteY0" fmla="*/ 0 h 10028"/>
              <a:gd name="connsiteX1" fmla="*/ 11776 w 11776"/>
              <a:gd name="connsiteY1" fmla="*/ 0 h 10028"/>
              <a:gd name="connsiteX2" fmla="*/ 7079 w 11776"/>
              <a:gd name="connsiteY2" fmla="*/ 10028 h 10028"/>
              <a:gd name="connsiteX3" fmla="*/ 3316 w 11776"/>
              <a:gd name="connsiteY3" fmla="*/ 10000 h 10028"/>
              <a:gd name="connsiteX4" fmla="*/ 0 w 11776"/>
              <a:gd name="connsiteY4" fmla="*/ 0 h 1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6" h="10028">
                <a:moveTo>
                  <a:pt x="0" y="0"/>
                </a:moveTo>
                <a:lnTo>
                  <a:pt x="11776" y="0"/>
                </a:lnTo>
                <a:lnTo>
                  <a:pt x="7079" y="10028"/>
                </a:lnTo>
                <a:lnTo>
                  <a:pt x="3316" y="1000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7" name="Picture 3" descr="https://encrypted-tbn3.gstatic.com/images?q=tbn:ANd9GcR1n0yADaUX2kYEipjjed3r09GA7v66pe7yjM94BsgRZO20L94N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3175" y="1232561"/>
            <a:ext cx="591045" cy="219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ttps://encrypted-tbn3.gstatic.com/images?q=tbn:ANd9GcR1n0yADaUX2kYEipjjed3r09GA7v66pe7yjM94BsgRZO20L94N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5107" y="1208014"/>
            <a:ext cx="591045" cy="2193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images license pl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853" y="2226345"/>
            <a:ext cx="591045" cy="243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Image result for images license pl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223" y="2226345"/>
            <a:ext cx="591045" cy="2438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8771" y="4845910"/>
            <a:ext cx="11374909" cy="1477328"/>
          </a:xfrm>
          <a:prstGeom prst="rect">
            <a:avLst/>
          </a:prstGeom>
          <a:noFill/>
        </p:spPr>
        <p:txBody>
          <a:bodyPr wrap="none" rtlCol="0">
            <a:spAutoFit/>
          </a:bodyPr>
          <a:lstStyle/>
          <a:p>
            <a:r>
              <a:rPr lang="en-ZA" dirty="0" smtClean="0"/>
              <a:t>Set-up the field of view or capture area in such a way as to reduce the possibility of having two number plates in </a:t>
            </a:r>
            <a:br>
              <a:rPr lang="en-ZA" dirty="0" smtClean="0"/>
            </a:br>
            <a:r>
              <a:rPr lang="en-ZA" dirty="0" smtClean="0"/>
              <a:t>the capture area at the same time.  In the scene above imagine that the ANPR capture takes place with motion, </a:t>
            </a:r>
            <a:br>
              <a:rPr lang="en-ZA" dirty="0" smtClean="0"/>
            </a:br>
            <a:r>
              <a:rPr lang="en-ZA" dirty="0" smtClean="0"/>
              <a:t>vehicle </a:t>
            </a:r>
            <a:r>
              <a:rPr lang="en-ZA" dirty="0"/>
              <a:t>BB01BB is parked </a:t>
            </a:r>
            <a:r>
              <a:rPr lang="en-ZA" dirty="0" smtClean="0"/>
              <a:t>and the vehicle with ABC 1234 plate arrives at the capture zone, -- in the graphic on the right, </a:t>
            </a:r>
            <a:br>
              <a:rPr lang="en-ZA" dirty="0" smtClean="0"/>
            </a:br>
            <a:r>
              <a:rPr lang="en-ZA" dirty="0" smtClean="0"/>
              <a:t>the parked vehicle is ignored, while on the left it is the easier plate BB01BB ( more pixels) and will be used, </a:t>
            </a:r>
            <a:br>
              <a:rPr lang="en-ZA" dirty="0" smtClean="0"/>
            </a:br>
            <a:r>
              <a:rPr lang="en-ZA" dirty="0" smtClean="0"/>
              <a:t>while ABC 1234 will be ignored</a:t>
            </a:r>
            <a:endParaRPr lang="en-ZA" dirty="0"/>
          </a:p>
        </p:txBody>
      </p:sp>
      <p:sp>
        <p:nvSpPr>
          <p:cNvPr id="10" name="TextBox 9"/>
          <p:cNvSpPr txBox="1"/>
          <p:nvPr/>
        </p:nvSpPr>
        <p:spPr>
          <a:xfrm>
            <a:off x="564189" y="228461"/>
            <a:ext cx="9678612" cy="584775"/>
          </a:xfrm>
          <a:prstGeom prst="rect">
            <a:avLst/>
          </a:prstGeom>
          <a:noFill/>
        </p:spPr>
        <p:txBody>
          <a:bodyPr wrap="none" rtlCol="0">
            <a:spAutoFit/>
          </a:bodyPr>
          <a:lstStyle/>
          <a:p>
            <a:r>
              <a:rPr lang="en-ZA" sz="3200" b="1" u="sng" dirty="0" smtClean="0"/>
              <a:t>Setup a narrow as possible field of view or capture zone</a:t>
            </a:r>
            <a:endParaRPr lang="en-ZA" sz="3200" b="1" u="sng" dirty="0"/>
          </a:p>
        </p:txBody>
      </p:sp>
    </p:spTree>
    <p:extLst>
      <p:ext uri="{BB962C8B-B14F-4D97-AF65-F5344CB8AC3E}">
        <p14:creationId xmlns:p14="http://schemas.microsoft.com/office/powerpoint/2010/main" val="949936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751" y="3543213"/>
            <a:ext cx="516572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25" y="3545878"/>
            <a:ext cx="505142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51295" y="704675"/>
            <a:ext cx="4142929" cy="369332"/>
          </a:xfrm>
          <a:prstGeom prst="rect">
            <a:avLst/>
          </a:prstGeom>
          <a:noFill/>
        </p:spPr>
        <p:txBody>
          <a:bodyPr wrap="none" rtlCol="0">
            <a:spAutoFit/>
          </a:bodyPr>
          <a:lstStyle/>
          <a:p>
            <a:r>
              <a:rPr lang="en-ZA" dirty="0" smtClean="0"/>
              <a:t>Placing camera to take rear number plates</a:t>
            </a:r>
            <a:endParaRPr lang="en-ZA" dirty="0"/>
          </a:p>
        </p:txBody>
      </p:sp>
      <p:sp>
        <p:nvSpPr>
          <p:cNvPr id="3" name="TextBox 2"/>
          <p:cNvSpPr txBox="1"/>
          <p:nvPr/>
        </p:nvSpPr>
        <p:spPr>
          <a:xfrm>
            <a:off x="1317071" y="1493240"/>
            <a:ext cx="8685968" cy="1477328"/>
          </a:xfrm>
          <a:prstGeom prst="rect">
            <a:avLst/>
          </a:prstGeom>
          <a:noFill/>
        </p:spPr>
        <p:txBody>
          <a:bodyPr wrap="none" rtlCol="0">
            <a:spAutoFit/>
          </a:bodyPr>
          <a:lstStyle/>
          <a:p>
            <a:r>
              <a:rPr lang="en-ZA" dirty="0"/>
              <a:t>There is no reason why the cars cannot be read from the back, however</a:t>
            </a:r>
            <a:br>
              <a:rPr lang="en-ZA" dirty="0"/>
            </a:br>
            <a:r>
              <a:rPr lang="en-ZA" dirty="0"/>
              <a:t>a gap needs to be created between the cars, so that the individual license plates are visible</a:t>
            </a:r>
          </a:p>
          <a:p>
            <a:endParaRPr lang="en-ZA" dirty="0" smtClean="0"/>
          </a:p>
          <a:p>
            <a:r>
              <a:rPr lang="en-ZA" dirty="0"/>
              <a:t>This is often done using a strategically placed speed bump/s or rumble strips</a:t>
            </a:r>
          </a:p>
          <a:p>
            <a:endParaRPr lang="en-ZA" dirty="0"/>
          </a:p>
        </p:txBody>
      </p:sp>
    </p:spTree>
    <p:extLst>
      <p:ext uri="{BB962C8B-B14F-4D97-AF65-F5344CB8AC3E}">
        <p14:creationId xmlns:p14="http://schemas.microsoft.com/office/powerpoint/2010/main" val="704474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4438" y="0"/>
            <a:ext cx="2280304" cy="369332"/>
          </a:xfrm>
          <a:prstGeom prst="rect">
            <a:avLst/>
          </a:prstGeom>
          <a:noFill/>
        </p:spPr>
        <p:txBody>
          <a:bodyPr wrap="none" rtlCol="0">
            <a:spAutoFit/>
          </a:bodyPr>
          <a:lstStyle/>
          <a:p>
            <a:r>
              <a:rPr lang="en-ZA" b="1" u="sng" dirty="0" smtClean="0"/>
              <a:t>Setting up the camera</a:t>
            </a:r>
            <a:endParaRPr lang="en-ZA" b="1" u="sng" dirty="0"/>
          </a:p>
        </p:txBody>
      </p:sp>
      <p:sp>
        <p:nvSpPr>
          <p:cNvPr id="3" name="TextBox 2"/>
          <p:cNvSpPr txBox="1"/>
          <p:nvPr/>
        </p:nvSpPr>
        <p:spPr>
          <a:xfrm>
            <a:off x="415636" y="369332"/>
            <a:ext cx="11662757" cy="6555641"/>
          </a:xfrm>
          <a:prstGeom prst="rect">
            <a:avLst/>
          </a:prstGeom>
          <a:noFill/>
        </p:spPr>
        <p:txBody>
          <a:bodyPr wrap="square" rtlCol="0">
            <a:spAutoFit/>
          </a:bodyPr>
          <a:lstStyle/>
          <a:p>
            <a:r>
              <a:rPr lang="en-ZA" sz="1500" dirty="0" smtClean="0"/>
              <a:t>Frame Rate  set the frame rate to between 20 and 30 Frame per second</a:t>
            </a:r>
          </a:p>
          <a:p>
            <a:r>
              <a:rPr lang="en-ZA" sz="1500" dirty="0" smtClean="0"/>
              <a:t>CBR </a:t>
            </a:r>
            <a:r>
              <a:rPr lang="en-ZA" sz="1500" dirty="0"/>
              <a:t>/ VBR   With VBR, the compression level is fixed, and bandwidth varies to ensure each scene is compressed </a:t>
            </a:r>
            <a:endParaRPr lang="en-ZA" sz="1500" dirty="0" smtClean="0"/>
          </a:p>
          <a:p>
            <a:r>
              <a:rPr lang="en-ZA" sz="1500" dirty="0"/>
              <a:t> </a:t>
            </a:r>
            <a:r>
              <a:rPr lang="en-ZA" sz="1500" dirty="0" smtClean="0"/>
              <a:t>                     at </a:t>
            </a:r>
            <a:r>
              <a:rPr lang="en-ZA" sz="1500" dirty="0"/>
              <a:t>that level. </a:t>
            </a:r>
            <a:r>
              <a:rPr lang="en-ZA" sz="1500" dirty="0" smtClean="0"/>
              <a:t>Keeping image quality fairly constant</a:t>
            </a:r>
            <a:br>
              <a:rPr lang="en-ZA" sz="1500" dirty="0" smtClean="0"/>
            </a:br>
            <a:r>
              <a:rPr lang="en-ZA" sz="1500" dirty="0" smtClean="0"/>
              <a:t>                      With </a:t>
            </a:r>
            <a:r>
              <a:rPr lang="en-ZA" sz="1500" dirty="0"/>
              <a:t>CBR, the bandwidth is fixed, so the compression level has to adjust when the scene changes</a:t>
            </a:r>
            <a:r>
              <a:rPr lang="en-ZA" sz="1500" dirty="0" smtClean="0"/>
              <a:t>.</a:t>
            </a:r>
            <a:br>
              <a:rPr lang="en-ZA" sz="1500" dirty="0" smtClean="0"/>
            </a:br>
            <a:r>
              <a:rPr lang="en-ZA" sz="1500" dirty="0" smtClean="0"/>
              <a:t>                      This gives an image of varying quality</a:t>
            </a:r>
            <a:br>
              <a:rPr lang="en-ZA" sz="1500" dirty="0" smtClean="0"/>
            </a:br>
            <a:r>
              <a:rPr lang="en-ZA" sz="1500" dirty="0" smtClean="0"/>
              <a:t>                      So make the camera setting VBR </a:t>
            </a:r>
          </a:p>
          <a:p>
            <a:r>
              <a:rPr lang="en-ZA" sz="1500" dirty="0" smtClean="0"/>
              <a:t>Compression   Higher image compression leads to less clear images, or stated another way, a higher quality image </a:t>
            </a:r>
          </a:p>
          <a:p>
            <a:r>
              <a:rPr lang="en-ZA" sz="1500" dirty="0"/>
              <a:t> </a:t>
            </a:r>
            <a:r>
              <a:rPr lang="en-ZA" sz="1500" dirty="0" smtClean="0"/>
              <a:t>                        needs lower image compression</a:t>
            </a:r>
            <a:br>
              <a:rPr lang="en-ZA" sz="1500" dirty="0" smtClean="0"/>
            </a:br>
            <a:r>
              <a:rPr lang="en-ZA" sz="1500" dirty="0" smtClean="0"/>
              <a:t>                       Set the camera stream to ‘Low Compression’  or  ‘ High Quality’</a:t>
            </a:r>
          </a:p>
          <a:p>
            <a:r>
              <a:rPr lang="en-ZA" sz="1500" dirty="0" smtClean="0"/>
              <a:t>Bitrate        Set the bitrate higher to ensure a higher quality picture</a:t>
            </a:r>
          </a:p>
          <a:p>
            <a:r>
              <a:rPr lang="en-ZA" sz="1500" dirty="0"/>
              <a:t> </a:t>
            </a:r>
            <a:r>
              <a:rPr lang="en-ZA" sz="1500" dirty="0" smtClean="0"/>
              <a:t>                   This leads to clearer images, and consequently more accurate and quicker captures</a:t>
            </a:r>
          </a:p>
          <a:p>
            <a:endParaRPr lang="en-ZA" sz="1500" dirty="0"/>
          </a:p>
          <a:p>
            <a:r>
              <a:rPr lang="en-ZA" sz="1500" dirty="0" smtClean="0"/>
              <a:t>Camera Specific</a:t>
            </a:r>
          </a:p>
          <a:p>
            <a:r>
              <a:rPr lang="en-ZA" sz="1500" dirty="0" smtClean="0"/>
              <a:t>Shutter  Speed   to </a:t>
            </a:r>
            <a:r>
              <a:rPr lang="en-ZA" sz="1500" u="sng" dirty="0" smtClean="0"/>
              <a:t>reduce</a:t>
            </a:r>
            <a:r>
              <a:rPr lang="en-ZA" sz="1500" dirty="0" smtClean="0"/>
              <a:t> blurred images that result from  vibrations as well as motion, set the shutter speed to </a:t>
            </a:r>
            <a:br>
              <a:rPr lang="en-ZA" sz="1500" dirty="0" smtClean="0"/>
            </a:br>
            <a:r>
              <a:rPr lang="en-ZA" sz="1500" dirty="0" smtClean="0"/>
              <a:t>                    between 1/120 and 1/1000 – as the motion increases, increase the shutter speed to give the </a:t>
            </a:r>
            <a:br>
              <a:rPr lang="en-ZA" sz="1500" dirty="0" smtClean="0"/>
            </a:br>
            <a:r>
              <a:rPr lang="en-ZA" sz="1500" dirty="0" smtClean="0"/>
              <a:t>                   clearest image</a:t>
            </a:r>
            <a:br>
              <a:rPr lang="en-ZA" sz="1500" dirty="0" smtClean="0"/>
            </a:br>
            <a:r>
              <a:rPr lang="en-ZA" sz="1500" dirty="0" smtClean="0"/>
              <a:t>	 Speed     </a:t>
            </a:r>
            <a:r>
              <a:rPr lang="en-ZA" sz="1500" dirty="0" smtClean="0"/>
              <a:t> </a:t>
            </a:r>
            <a:r>
              <a:rPr lang="en-ZA" sz="1500" dirty="0" smtClean="0"/>
              <a:t>&lt; </a:t>
            </a:r>
            <a:r>
              <a:rPr lang="en-ZA" sz="1500" dirty="0" smtClean="0"/>
              <a:t> 30 </a:t>
            </a:r>
            <a:r>
              <a:rPr lang="en-ZA" sz="1500" dirty="0" smtClean="0"/>
              <a:t>Km/Hr      1/120  –  1/200</a:t>
            </a:r>
          </a:p>
          <a:p>
            <a:r>
              <a:rPr lang="en-ZA" sz="1500" dirty="0"/>
              <a:t> </a:t>
            </a:r>
            <a:r>
              <a:rPr lang="en-ZA" sz="1500" dirty="0" smtClean="0"/>
              <a:t>                            </a:t>
            </a:r>
            <a:r>
              <a:rPr lang="en-ZA" sz="1500" dirty="0" smtClean="0"/>
              <a:t>      30 </a:t>
            </a:r>
            <a:r>
              <a:rPr lang="en-ZA" sz="1500" dirty="0" smtClean="0"/>
              <a:t>– 60 Km/Hr      1/225  –  1/500</a:t>
            </a:r>
          </a:p>
          <a:p>
            <a:r>
              <a:rPr lang="en-ZA" sz="1500" dirty="0"/>
              <a:t> </a:t>
            </a:r>
            <a:r>
              <a:rPr lang="en-ZA" sz="1500" dirty="0" smtClean="0"/>
              <a:t>                             </a:t>
            </a:r>
            <a:r>
              <a:rPr lang="en-ZA" sz="1500" dirty="0" smtClean="0"/>
              <a:t>         &gt;  </a:t>
            </a:r>
            <a:r>
              <a:rPr lang="en-ZA" sz="1500" dirty="0" smtClean="0"/>
              <a:t>60 Km/Hr      1/500  –  1/1000</a:t>
            </a:r>
            <a:br>
              <a:rPr lang="en-ZA" sz="1500" dirty="0" smtClean="0"/>
            </a:br>
            <a:r>
              <a:rPr lang="en-ZA" sz="1500" dirty="0" smtClean="0"/>
              <a:t>                    NOTE – the higher the shutter speed, the more light that will be required</a:t>
            </a:r>
          </a:p>
          <a:p>
            <a:r>
              <a:rPr lang="en-ZA" sz="1500" dirty="0" smtClean="0"/>
              <a:t>Gain           </a:t>
            </a:r>
            <a:r>
              <a:rPr lang="en-ZA" sz="1500" dirty="0"/>
              <a:t>The most popular </a:t>
            </a:r>
            <a:r>
              <a:rPr lang="en-ZA" sz="1500" dirty="0" smtClean="0"/>
              <a:t>gain dB setting  of </a:t>
            </a:r>
            <a:r>
              <a:rPr lang="en-ZA" sz="1500" b="1" dirty="0" smtClean="0"/>
              <a:t>9dB</a:t>
            </a:r>
            <a:r>
              <a:rPr lang="en-ZA" sz="1500" dirty="0"/>
              <a:t> </a:t>
            </a:r>
            <a:r>
              <a:rPr lang="en-ZA" sz="1500" dirty="0" smtClean="0"/>
              <a:t>is generally sufficient, higher gain settings are acceptable,</a:t>
            </a:r>
          </a:p>
          <a:p>
            <a:r>
              <a:rPr lang="en-ZA" sz="1500" dirty="0"/>
              <a:t> </a:t>
            </a:r>
            <a:r>
              <a:rPr lang="en-ZA" sz="1500" dirty="0" smtClean="0"/>
              <a:t>                  but remember, the higher the gain, the more noise that gets introduced into the image, and this </a:t>
            </a:r>
          </a:p>
          <a:p>
            <a:r>
              <a:rPr lang="en-ZA" sz="1500" dirty="0"/>
              <a:t> </a:t>
            </a:r>
            <a:r>
              <a:rPr lang="en-ZA" sz="1500" dirty="0" smtClean="0"/>
              <a:t>                </a:t>
            </a:r>
            <a:r>
              <a:rPr lang="en-ZA" sz="1500" dirty="0" smtClean="0"/>
              <a:t> reduces </a:t>
            </a:r>
            <a:r>
              <a:rPr lang="en-ZA" sz="1500" dirty="0" smtClean="0"/>
              <a:t>the recognition capabilities      Less gain is needed if WDR is on </a:t>
            </a:r>
            <a:endParaRPr lang="en-ZA" sz="1500" dirty="0" smtClean="0"/>
          </a:p>
          <a:p>
            <a:r>
              <a:rPr lang="en-ZA" sz="1500" dirty="0"/>
              <a:t>WDR          </a:t>
            </a:r>
            <a:r>
              <a:rPr lang="en-ZA" sz="1500" dirty="0" err="1" smtClean="0"/>
              <a:t>WDR</a:t>
            </a:r>
            <a:r>
              <a:rPr lang="en-ZA" sz="1500" smtClean="0"/>
              <a:t> ‘lights’ </a:t>
            </a:r>
            <a:r>
              <a:rPr lang="en-ZA" sz="1500" dirty="0" smtClean="0"/>
              <a:t>up the scene, but at higher speeds it </a:t>
            </a:r>
            <a:r>
              <a:rPr lang="en-ZA" sz="1500" dirty="0"/>
              <a:t>is better if WDR is </a:t>
            </a:r>
            <a:r>
              <a:rPr lang="en-ZA" sz="1500" dirty="0" smtClean="0"/>
              <a:t>disabled  </a:t>
            </a:r>
            <a:r>
              <a:rPr lang="en-ZA" sz="1500" dirty="0"/>
              <a:t>as it </a:t>
            </a:r>
            <a:r>
              <a:rPr lang="en-ZA" sz="1500" dirty="0" smtClean="0"/>
              <a:t>can affect the </a:t>
            </a:r>
            <a:br>
              <a:rPr lang="en-ZA" sz="1500" dirty="0" smtClean="0"/>
            </a:br>
            <a:r>
              <a:rPr lang="en-ZA" sz="1500" dirty="0" smtClean="0"/>
              <a:t>                   camera’s ability </a:t>
            </a:r>
            <a:r>
              <a:rPr lang="en-ZA" sz="1500" dirty="0" smtClean="0"/>
              <a:t>to recognise </a:t>
            </a:r>
            <a:r>
              <a:rPr lang="en-ZA" sz="1500" dirty="0" smtClean="0"/>
              <a:t>number plates </a:t>
            </a:r>
            <a:endParaRPr lang="en-ZA" sz="1500" dirty="0"/>
          </a:p>
          <a:p>
            <a:endParaRPr lang="en-ZA" sz="1500" i="1" dirty="0" smtClean="0"/>
          </a:p>
          <a:p>
            <a:r>
              <a:rPr lang="en-ZA" sz="1500" i="1" dirty="0" smtClean="0">
                <a:solidFill>
                  <a:srgbClr val="C00000"/>
                </a:solidFill>
              </a:rPr>
              <a:t>The </a:t>
            </a:r>
            <a:r>
              <a:rPr lang="en-ZA" sz="1500" i="1" dirty="0">
                <a:solidFill>
                  <a:srgbClr val="C00000"/>
                </a:solidFill>
              </a:rPr>
              <a:t>brightness, sharpness and contrast setting is usually where the “tweaking” comes in and that needs to be site specific. </a:t>
            </a:r>
            <a:endParaRPr lang="en-ZA" sz="1500" i="1" dirty="0" smtClean="0">
              <a:solidFill>
                <a:srgbClr val="C00000"/>
              </a:solidFill>
            </a:endParaRPr>
          </a:p>
          <a:p>
            <a:r>
              <a:rPr lang="en-ZA" sz="1500" i="1" dirty="0" smtClean="0">
                <a:solidFill>
                  <a:srgbClr val="C00000"/>
                </a:solidFill>
              </a:rPr>
              <a:t>A </a:t>
            </a:r>
            <a:r>
              <a:rPr lang="en-ZA" sz="1500" i="1" dirty="0">
                <a:solidFill>
                  <a:srgbClr val="C00000"/>
                </a:solidFill>
              </a:rPr>
              <a:t>very defined black and white image seems to do the trick</a:t>
            </a:r>
            <a:r>
              <a:rPr lang="en-ZA" sz="1500" i="1" dirty="0" smtClean="0">
                <a:solidFill>
                  <a:srgbClr val="C00000"/>
                </a:solidFill>
              </a:rPr>
              <a:t>.</a:t>
            </a:r>
            <a:endParaRPr lang="en-ZA" sz="1500" dirty="0"/>
          </a:p>
        </p:txBody>
      </p:sp>
    </p:spTree>
    <p:extLst>
      <p:ext uri="{BB962C8B-B14F-4D97-AF65-F5344CB8AC3E}">
        <p14:creationId xmlns:p14="http://schemas.microsoft.com/office/powerpoint/2010/main" val="2658481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1193" y="204107"/>
            <a:ext cx="5212143" cy="3947432"/>
          </a:xfrm>
          <a:prstGeom prst="rect">
            <a:avLst/>
          </a:prstGeom>
          <a:ln w="19050">
            <a:solidFill>
              <a:schemeClr val="bg2">
                <a:lumMod val="50000"/>
              </a:schemeClr>
            </a:solidFill>
          </a:ln>
        </p:spPr>
      </p:pic>
      <p:pic>
        <p:nvPicPr>
          <p:cNvPr id="2" name="Picture 1"/>
          <p:cNvPicPr>
            <a:picLocks noChangeAspect="1"/>
          </p:cNvPicPr>
          <p:nvPr/>
        </p:nvPicPr>
        <p:blipFill>
          <a:blip r:embed="rId3"/>
          <a:stretch>
            <a:fillRect/>
          </a:stretch>
        </p:blipFill>
        <p:spPr>
          <a:xfrm>
            <a:off x="1561205" y="3448880"/>
            <a:ext cx="4169378" cy="3199275"/>
          </a:xfrm>
          <a:prstGeom prst="rect">
            <a:avLst/>
          </a:prstGeom>
          <a:ln w="19050">
            <a:solidFill>
              <a:schemeClr val="bg2">
                <a:lumMod val="50000"/>
              </a:schemeClr>
            </a:solidFill>
          </a:ln>
        </p:spPr>
      </p:pic>
      <p:sp>
        <p:nvSpPr>
          <p:cNvPr id="3" name="TextBox 2"/>
          <p:cNvSpPr txBox="1"/>
          <p:nvPr/>
        </p:nvSpPr>
        <p:spPr>
          <a:xfrm>
            <a:off x="6972300" y="705984"/>
            <a:ext cx="2579168" cy="369332"/>
          </a:xfrm>
          <a:prstGeom prst="rect">
            <a:avLst/>
          </a:prstGeom>
          <a:noFill/>
        </p:spPr>
        <p:txBody>
          <a:bodyPr wrap="none" rtlCol="0">
            <a:spAutoFit/>
          </a:bodyPr>
          <a:lstStyle/>
          <a:p>
            <a:r>
              <a:rPr lang="en-ZA" dirty="0" smtClean="0"/>
              <a:t>Select the correct camera</a:t>
            </a:r>
            <a:endParaRPr lang="en-ZA" dirty="0"/>
          </a:p>
        </p:txBody>
      </p:sp>
      <p:sp>
        <p:nvSpPr>
          <p:cNvPr id="4" name="TextBox 3"/>
          <p:cNvSpPr txBox="1"/>
          <p:nvPr/>
        </p:nvSpPr>
        <p:spPr>
          <a:xfrm>
            <a:off x="6861236" y="1366700"/>
            <a:ext cx="3107646" cy="369332"/>
          </a:xfrm>
          <a:prstGeom prst="rect">
            <a:avLst/>
          </a:prstGeom>
          <a:noFill/>
        </p:spPr>
        <p:txBody>
          <a:bodyPr wrap="none" rtlCol="0">
            <a:spAutoFit/>
          </a:bodyPr>
          <a:lstStyle/>
          <a:p>
            <a:r>
              <a:rPr lang="en-ZA" dirty="0" smtClean="0"/>
              <a:t>Select the correct video stream</a:t>
            </a:r>
            <a:endParaRPr lang="en-ZA" dirty="0"/>
          </a:p>
        </p:txBody>
      </p:sp>
      <p:sp>
        <p:nvSpPr>
          <p:cNvPr id="5" name="TextBox 4"/>
          <p:cNvSpPr txBox="1"/>
          <p:nvPr/>
        </p:nvSpPr>
        <p:spPr>
          <a:xfrm>
            <a:off x="6844269" y="2335723"/>
            <a:ext cx="5228804" cy="1631216"/>
          </a:xfrm>
          <a:prstGeom prst="rect">
            <a:avLst/>
          </a:prstGeom>
          <a:noFill/>
        </p:spPr>
        <p:txBody>
          <a:bodyPr wrap="none" rtlCol="0">
            <a:spAutoFit/>
          </a:bodyPr>
          <a:lstStyle/>
          <a:p>
            <a:r>
              <a:rPr lang="en-ZA" dirty="0" smtClean="0"/>
              <a:t>Choose the frame rate</a:t>
            </a:r>
            <a:br>
              <a:rPr lang="en-ZA" dirty="0" smtClean="0"/>
            </a:br>
            <a:r>
              <a:rPr lang="en-ZA" dirty="0" smtClean="0"/>
              <a:t>a frame rate of 5 means that – the software will  the </a:t>
            </a:r>
          </a:p>
          <a:p>
            <a:r>
              <a:rPr lang="en-ZA" dirty="0" smtClean="0"/>
              <a:t>read the frames such that it uses 5 frames in a second</a:t>
            </a:r>
            <a:br>
              <a:rPr lang="en-ZA" dirty="0" smtClean="0"/>
            </a:br>
            <a:r>
              <a:rPr lang="en-ZA" dirty="0" err="1" smtClean="0"/>
              <a:t>ie</a:t>
            </a:r>
            <a:r>
              <a:rPr lang="en-ZA" dirty="0" smtClean="0"/>
              <a:t> </a:t>
            </a:r>
            <a:r>
              <a:rPr lang="en-ZA" sz="1400" dirty="0" smtClean="0"/>
              <a:t>if camera is set at 20fps – the ANPR uses every 4</a:t>
            </a:r>
            <a:r>
              <a:rPr lang="en-ZA" sz="1400" baseline="30000" dirty="0" smtClean="0"/>
              <a:t>th</a:t>
            </a:r>
            <a:r>
              <a:rPr lang="en-ZA" sz="1400" dirty="0" smtClean="0"/>
              <a:t> frame</a:t>
            </a:r>
          </a:p>
          <a:p>
            <a:r>
              <a:rPr lang="en-ZA" sz="1400" dirty="0"/>
              <a:t> </a:t>
            </a:r>
            <a:r>
              <a:rPr lang="en-ZA" sz="1400" dirty="0" smtClean="0"/>
              <a:t>    if the camera is set at 30fps – the ANPR uses every 6</a:t>
            </a:r>
            <a:r>
              <a:rPr lang="en-ZA" sz="1400" baseline="30000" dirty="0" smtClean="0"/>
              <a:t>th</a:t>
            </a:r>
            <a:r>
              <a:rPr lang="en-ZA" sz="1400" dirty="0" smtClean="0"/>
              <a:t> frame</a:t>
            </a:r>
          </a:p>
          <a:p>
            <a:r>
              <a:rPr lang="en-ZA" sz="1400" dirty="0" smtClean="0"/>
              <a:t>     if the camera frame rate is 60 fps – the ANPR uses every 12</a:t>
            </a:r>
            <a:r>
              <a:rPr lang="en-ZA" sz="1400" baseline="30000" dirty="0" smtClean="0"/>
              <a:t>th</a:t>
            </a:r>
            <a:r>
              <a:rPr lang="en-ZA" sz="1400" dirty="0" smtClean="0"/>
              <a:t> frame</a:t>
            </a:r>
            <a:endParaRPr lang="en-ZA" sz="1400" dirty="0"/>
          </a:p>
        </p:txBody>
      </p:sp>
      <p:sp>
        <p:nvSpPr>
          <p:cNvPr id="8" name="TextBox 7"/>
          <p:cNvSpPr txBox="1"/>
          <p:nvPr/>
        </p:nvSpPr>
        <p:spPr>
          <a:xfrm>
            <a:off x="7063049" y="4675029"/>
            <a:ext cx="3431067" cy="369332"/>
          </a:xfrm>
          <a:prstGeom prst="rect">
            <a:avLst/>
          </a:prstGeom>
          <a:noFill/>
        </p:spPr>
        <p:txBody>
          <a:bodyPr wrap="none" rtlCol="0">
            <a:spAutoFit/>
          </a:bodyPr>
          <a:lstStyle/>
          <a:p>
            <a:r>
              <a:rPr lang="en-ZA" dirty="0" smtClean="0"/>
              <a:t>Select an appropriate capture area</a:t>
            </a:r>
            <a:endParaRPr lang="en-ZA" dirty="0"/>
          </a:p>
        </p:txBody>
      </p:sp>
      <p:sp>
        <p:nvSpPr>
          <p:cNvPr id="9" name="Rectangle 8"/>
          <p:cNvSpPr/>
          <p:nvPr/>
        </p:nvSpPr>
        <p:spPr>
          <a:xfrm>
            <a:off x="6844269" y="5451373"/>
            <a:ext cx="6096000" cy="646331"/>
          </a:xfrm>
          <a:prstGeom prst="rect">
            <a:avLst/>
          </a:prstGeom>
        </p:spPr>
        <p:txBody>
          <a:bodyPr>
            <a:spAutoFit/>
          </a:bodyPr>
          <a:lstStyle/>
          <a:p>
            <a:r>
              <a:rPr lang="en-ZA" dirty="0"/>
              <a:t>Adjust the character size – pay attention to the </a:t>
            </a:r>
          </a:p>
          <a:p>
            <a:r>
              <a:rPr lang="en-ZA" dirty="0"/>
              <a:t>minimum and average and maximum</a:t>
            </a:r>
          </a:p>
        </p:txBody>
      </p:sp>
      <p:cxnSp>
        <p:nvCxnSpPr>
          <p:cNvPr id="12" name="Straight Arrow Connector 11"/>
          <p:cNvCxnSpPr>
            <a:stCxn id="3" idx="1"/>
          </p:cNvCxnSpPr>
          <p:nvPr/>
        </p:nvCxnSpPr>
        <p:spPr>
          <a:xfrm flipH="1" flipV="1">
            <a:off x="1561206" y="806336"/>
            <a:ext cx="5411094" cy="843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1"/>
          </p:cNvCxnSpPr>
          <p:nvPr/>
        </p:nvCxnSpPr>
        <p:spPr>
          <a:xfrm flipH="1" flipV="1">
            <a:off x="1561205" y="1374713"/>
            <a:ext cx="5300031" cy="17665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561207" y="1630332"/>
            <a:ext cx="5283062" cy="98230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flipV="1">
            <a:off x="3940233" y="2797304"/>
            <a:ext cx="3122816" cy="206239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427317" y="5006681"/>
            <a:ext cx="4416952" cy="94523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998422" y="5158305"/>
            <a:ext cx="2768138" cy="69766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128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4438" y="0"/>
            <a:ext cx="1736501" cy="369332"/>
          </a:xfrm>
          <a:prstGeom prst="rect">
            <a:avLst/>
          </a:prstGeom>
          <a:noFill/>
        </p:spPr>
        <p:txBody>
          <a:bodyPr wrap="none" rtlCol="0">
            <a:spAutoFit/>
          </a:bodyPr>
          <a:lstStyle/>
          <a:p>
            <a:r>
              <a:rPr lang="en-ZA" dirty="0" smtClean="0"/>
              <a:t>Edit LPR Settings</a:t>
            </a:r>
            <a:endParaRPr lang="en-ZA" dirty="0"/>
          </a:p>
        </p:txBody>
      </p:sp>
      <p:pic>
        <p:nvPicPr>
          <p:cNvPr id="3" name="Picture 2"/>
          <p:cNvPicPr>
            <a:picLocks noChangeAspect="1"/>
          </p:cNvPicPr>
          <p:nvPr/>
        </p:nvPicPr>
        <p:blipFill>
          <a:blip r:embed="rId2"/>
          <a:stretch>
            <a:fillRect/>
          </a:stretch>
        </p:blipFill>
        <p:spPr>
          <a:xfrm>
            <a:off x="214995" y="466044"/>
            <a:ext cx="5046962" cy="3840614"/>
          </a:xfrm>
          <a:prstGeom prst="rect">
            <a:avLst/>
          </a:prstGeom>
          <a:ln w="19050">
            <a:solidFill>
              <a:schemeClr val="bg2">
                <a:lumMod val="50000"/>
              </a:schemeClr>
            </a:solidFill>
          </a:ln>
        </p:spPr>
      </p:pic>
      <p:pic>
        <p:nvPicPr>
          <p:cNvPr id="7" name="Picture 6"/>
          <p:cNvPicPr>
            <a:picLocks noChangeAspect="1"/>
          </p:cNvPicPr>
          <p:nvPr/>
        </p:nvPicPr>
        <p:blipFill>
          <a:blip r:embed="rId3"/>
          <a:stretch>
            <a:fillRect/>
          </a:stretch>
        </p:blipFill>
        <p:spPr>
          <a:xfrm>
            <a:off x="854281" y="3341548"/>
            <a:ext cx="4407676" cy="3365467"/>
          </a:xfrm>
          <a:prstGeom prst="rect">
            <a:avLst/>
          </a:prstGeom>
          <a:ln w="19050">
            <a:solidFill>
              <a:schemeClr val="bg2">
                <a:lumMod val="50000"/>
              </a:schemeClr>
            </a:solidFill>
          </a:ln>
        </p:spPr>
      </p:pic>
      <p:sp>
        <p:nvSpPr>
          <p:cNvPr id="8" name="TextBox 7"/>
          <p:cNvSpPr txBox="1"/>
          <p:nvPr/>
        </p:nvSpPr>
        <p:spPr>
          <a:xfrm>
            <a:off x="6685847" y="3102597"/>
            <a:ext cx="5173724" cy="923330"/>
          </a:xfrm>
          <a:prstGeom prst="rect">
            <a:avLst/>
          </a:prstGeom>
          <a:noFill/>
        </p:spPr>
        <p:txBody>
          <a:bodyPr wrap="none" rtlCol="0">
            <a:spAutoFit/>
          </a:bodyPr>
          <a:lstStyle/>
          <a:p>
            <a:r>
              <a:rPr lang="en-ZA" dirty="0" smtClean="0"/>
              <a:t>Adjust the font slope and slant</a:t>
            </a:r>
            <a:br>
              <a:rPr lang="en-ZA" dirty="0" smtClean="0"/>
            </a:br>
            <a:r>
              <a:rPr lang="en-ZA" dirty="0" smtClean="0"/>
              <a:t>make sure to include the appropriate variation levels </a:t>
            </a:r>
          </a:p>
          <a:p>
            <a:endParaRPr lang="en-ZA" dirty="0"/>
          </a:p>
        </p:txBody>
      </p:sp>
      <p:cxnSp>
        <p:nvCxnSpPr>
          <p:cNvPr id="9" name="Straight Arrow Connector 8"/>
          <p:cNvCxnSpPr/>
          <p:nvPr/>
        </p:nvCxnSpPr>
        <p:spPr>
          <a:xfrm flipH="1" flipV="1">
            <a:off x="1280160" y="2656411"/>
            <a:ext cx="5066956" cy="63678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07971" y="3843817"/>
            <a:ext cx="3044874" cy="109611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37113" y="3793072"/>
            <a:ext cx="4715732" cy="147539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94732" y="2656411"/>
            <a:ext cx="2052383" cy="58380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04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732" y="335560"/>
            <a:ext cx="2073132" cy="369332"/>
          </a:xfrm>
          <a:prstGeom prst="rect">
            <a:avLst/>
          </a:prstGeom>
          <a:noFill/>
        </p:spPr>
        <p:txBody>
          <a:bodyPr wrap="none" rtlCol="0">
            <a:spAutoFit/>
          </a:bodyPr>
          <a:lstStyle/>
          <a:p>
            <a:r>
              <a:rPr lang="en-ZA" dirty="0" smtClean="0"/>
              <a:t>Site setup questions</a:t>
            </a:r>
          </a:p>
        </p:txBody>
      </p:sp>
      <p:sp>
        <p:nvSpPr>
          <p:cNvPr id="3" name="TextBox 2"/>
          <p:cNvSpPr txBox="1"/>
          <p:nvPr/>
        </p:nvSpPr>
        <p:spPr>
          <a:xfrm>
            <a:off x="1191237" y="796954"/>
            <a:ext cx="7517058" cy="2585323"/>
          </a:xfrm>
          <a:prstGeom prst="rect">
            <a:avLst/>
          </a:prstGeom>
          <a:noFill/>
        </p:spPr>
        <p:txBody>
          <a:bodyPr wrap="none" rtlCol="0">
            <a:spAutoFit/>
          </a:bodyPr>
          <a:lstStyle/>
          <a:p>
            <a:r>
              <a:rPr lang="en-ZA" dirty="0" smtClean="0"/>
              <a:t>What is the expected distance from the number plate to the camera?</a:t>
            </a:r>
          </a:p>
          <a:p>
            <a:r>
              <a:rPr lang="en-ZA" dirty="0" smtClean="0"/>
              <a:t>What would the average speed be of the vehicle when recognition occurs?</a:t>
            </a:r>
          </a:p>
          <a:p>
            <a:r>
              <a:rPr lang="en-ZA" dirty="0" smtClean="0"/>
              <a:t>Will the vehicles be traveling toward or away from the camera?</a:t>
            </a:r>
          </a:p>
          <a:p>
            <a:r>
              <a:rPr lang="en-ZA" dirty="0" smtClean="0"/>
              <a:t>Is the camera mounted directly in front of – or to the side of the license plate?</a:t>
            </a:r>
          </a:p>
          <a:p>
            <a:r>
              <a:rPr lang="en-ZA" dirty="0" smtClean="0"/>
              <a:t>If to the side, how far to the side?</a:t>
            </a:r>
          </a:p>
          <a:p>
            <a:r>
              <a:rPr lang="en-ZA" dirty="0" smtClean="0"/>
              <a:t>Do the license plate colours need to be detected?</a:t>
            </a:r>
          </a:p>
          <a:p>
            <a:r>
              <a:rPr lang="en-ZA" dirty="0" smtClean="0"/>
              <a:t>What lighting conditions are there?</a:t>
            </a:r>
          </a:p>
          <a:p>
            <a:r>
              <a:rPr lang="en-ZA" dirty="0" smtClean="0"/>
              <a:t>Will IR lighting be used?</a:t>
            </a:r>
            <a:endParaRPr lang="en-ZA" dirty="0"/>
          </a:p>
          <a:p>
            <a:endParaRPr lang="en-ZA" dirty="0"/>
          </a:p>
        </p:txBody>
      </p:sp>
      <p:sp>
        <p:nvSpPr>
          <p:cNvPr id="4" name="TextBox 3"/>
          <p:cNvSpPr txBox="1"/>
          <p:nvPr/>
        </p:nvSpPr>
        <p:spPr>
          <a:xfrm>
            <a:off x="746620" y="4162237"/>
            <a:ext cx="2444387" cy="369332"/>
          </a:xfrm>
          <a:prstGeom prst="rect">
            <a:avLst/>
          </a:prstGeom>
          <a:noFill/>
        </p:spPr>
        <p:txBody>
          <a:bodyPr wrap="none" rtlCol="0">
            <a:spAutoFit/>
          </a:bodyPr>
          <a:lstStyle/>
          <a:p>
            <a:r>
              <a:rPr lang="en-ZA" dirty="0" smtClean="0"/>
              <a:t>Camera setup questions</a:t>
            </a:r>
            <a:endParaRPr lang="en-ZA" dirty="0"/>
          </a:p>
        </p:txBody>
      </p:sp>
      <p:sp>
        <p:nvSpPr>
          <p:cNvPr id="5" name="TextBox 4"/>
          <p:cNvSpPr txBox="1"/>
          <p:nvPr/>
        </p:nvSpPr>
        <p:spPr>
          <a:xfrm>
            <a:off x="1115736" y="4563611"/>
            <a:ext cx="4823693" cy="1477328"/>
          </a:xfrm>
          <a:prstGeom prst="rect">
            <a:avLst/>
          </a:prstGeom>
          <a:noFill/>
        </p:spPr>
        <p:txBody>
          <a:bodyPr wrap="none" rtlCol="0">
            <a:spAutoFit/>
          </a:bodyPr>
          <a:lstStyle/>
          <a:p>
            <a:r>
              <a:rPr lang="en-ZA" dirty="0" smtClean="0"/>
              <a:t>What is the model number of the camera?</a:t>
            </a:r>
          </a:p>
          <a:p>
            <a:r>
              <a:rPr lang="en-ZA" dirty="0" smtClean="0"/>
              <a:t>What is the maximum resolution of the camera?</a:t>
            </a:r>
          </a:p>
          <a:p>
            <a:r>
              <a:rPr lang="en-ZA" dirty="0" smtClean="0"/>
              <a:t>What size image sensor does it have?</a:t>
            </a:r>
          </a:p>
          <a:p>
            <a:r>
              <a:rPr lang="en-ZA" dirty="0" smtClean="0"/>
              <a:t>What is the min and max focal length of the lens?</a:t>
            </a:r>
          </a:p>
          <a:p>
            <a:endParaRPr lang="en-ZA" dirty="0"/>
          </a:p>
        </p:txBody>
      </p:sp>
      <p:sp>
        <p:nvSpPr>
          <p:cNvPr id="6" name="TextBox 5"/>
          <p:cNvSpPr txBox="1"/>
          <p:nvPr/>
        </p:nvSpPr>
        <p:spPr>
          <a:xfrm>
            <a:off x="1191237" y="3074500"/>
            <a:ext cx="9676432" cy="307777"/>
          </a:xfrm>
          <a:prstGeom prst="rect">
            <a:avLst/>
          </a:prstGeom>
          <a:noFill/>
        </p:spPr>
        <p:txBody>
          <a:bodyPr wrap="none" rtlCol="0">
            <a:spAutoFit/>
          </a:bodyPr>
          <a:lstStyle/>
          <a:p>
            <a:r>
              <a:rPr lang="en-ZA" sz="1400" i="1" dirty="0" smtClean="0"/>
              <a:t>These questions help to determine the correct camera specification required to successfully and accurately detect the license plates</a:t>
            </a:r>
            <a:endParaRPr lang="en-ZA" sz="1400" i="1" dirty="0"/>
          </a:p>
        </p:txBody>
      </p:sp>
      <p:sp>
        <p:nvSpPr>
          <p:cNvPr id="7" name="TextBox 6"/>
          <p:cNvSpPr txBox="1"/>
          <p:nvPr/>
        </p:nvSpPr>
        <p:spPr>
          <a:xfrm>
            <a:off x="1115736" y="5765204"/>
            <a:ext cx="9802363" cy="307777"/>
          </a:xfrm>
          <a:prstGeom prst="rect">
            <a:avLst/>
          </a:prstGeom>
          <a:noFill/>
        </p:spPr>
        <p:txBody>
          <a:bodyPr wrap="none" rtlCol="0">
            <a:spAutoFit/>
          </a:bodyPr>
          <a:lstStyle/>
          <a:p>
            <a:r>
              <a:rPr lang="en-ZA" sz="1400" i="1" dirty="0" smtClean="0"/>
              <a:t>These questions help to determine if  an existing camera is capable of successfully and accurately detect the license plates on the site</a:t>
            </a:r>
            <a:endParaRPr lang="en-ZA" sz="1400" i="1" dirty="0"/>
          </a:p>
        </p:txBody>
      </p:sp>
    </p:spTree>
    <p:extLst>
      <p:ext uri="{BB962C8B-B14F-4D97-AF65-F5344CB8AC3E}">
        <p14:creationId xmlns:p14="http://schemas.microsoft.com/office/powerpoint/2010/main" val="3909531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2972" y="1020608"/>
            <a:ext cx="4303679" cy="523220"/>
          </a:xfrm>
          <a:prstGeom prst="rect">
            <a:avLst/>
          </a:prstGeom>
          <a:noFill/>
        </p:spPr>
        <p:txBody>
          <a:bodyPr wrap="none" rtlCol="0">
            <a:spAutoFit/>
          </a:bodyPr>
          <a:lstStyle/>
          <a:p>
            <a:r>
              <a:rPr lang="en-ZA" sz="2800" u="sng" dirty="0" smtClean="0"/>
              <a:t>Setting the Character Height</a:t>
            </a:r>
            <a:endParaRPr lang="en-ZA" sz="2800" u="sng" dirty="0"/>
          </a:p>
        </p:txBody>
      </p:sp>
      <p:pic>
        <p:nvPicPr>
          <p:cNvPr id="3" name="Picture 2"/>
          <p:cNvPicPr>
            <a:picLocks noChangeAspect="1"/>
          </p:cNvPicPr>
          <p:nvPr/>
        </p:nvPicPr>
        <p:blipFill>
          <a:blip r:embed="rId2"/>
          <a:stretch>
            <a:fillRect/>
          </a:stretch>
        </p:blipFill>
        <p:spPr>
          <a:xfrm>
            <a:off x="1023456" y="579057"/>
            <a:ext cx="3754829" cy="2856485"/>
          </a:xfrm>
          <a:prstGeom prst="rect">
            <a:avLst/>
          </a:prstGeom>
        </p:spPr>
      </p:pic>
      <p:sp>
        <p:nvSpPr>
          <p:cNvPr id="4" name="TextBox 3"/>
          <p:cNvSpPr txBox="1"/>
          <p:nvPr/>
        </p:nvSpPr>
        <p:spPr>
          <a:xfrm>
            <a:off x="5246047" y="1938727"/>
            <a:ext cx="6439327" cy="4247317"/>
          </a:xfrm>
          <a:prstGeom prst="rect">
            <a:avLst/>
          </a:prstGeom>
          <a:noFill/>
        </p:spPr>
        <p:txBody>
          <a:bodyPr wrap="none" rtlCol="0">
            <a:spAutoFit/>
          </a:bodyPr>
          <a:lstStyle/>
          <a:p>
            <a:r>
              <a:rPr lang="en-ZA" dirty="0" smtClean="0"/>
              <a:t>Even though the software is detecting license plates, and a license </a:t>
            </a:r>
            <a:br>
              <a:rPr lang="en-ZA" dirty="0" smtClean="0"/>
            </a:br>
            <a:r>
              <a:rPr lang="en-ZA" dirty="0" smtClean="0"/>
              <a:t>plate is in the capture area, incorrect or false positives can cause a </a:t>
            </a:r>
            <a:br>
              <a:rPr lang="en-ZA" dirty="0" smtClean="0"/>
            </a:br>
            <a:r>
              <a:rPr lang="en-ZA" dirty="0" smtClean="0"/>
              <a:t>headache </a:t>
            </a:r>
          </a:p>
          <a:p>
            <a:endParaRPr lang="en-ZA" dirty="0"/>
          </a:p>
          <a:p>
            <a:r>
              <a:rPr lang="en-ZA" dirty="0" smtClean="0"/>
              <a:t>This problem can be reduced by correctly adjusting the </a:t>
            </a:r>
            <a:br>
              <a:rPr lang="en-ZA" dirty="0" smtClean="0"/>
            </a:br>
            <a:r>
              <a:rPr lang="en-ZA" dirty="0" smtClean="0"/>
              <a:t>Character Height setting</a:t>
            </a:r>
          </a:p>
          <a:p>
            <a:endParaRPr lang="en-ZA" dirty="0"/>
          </a:p>
          <a:p>
            <a:r>
              <a:rPr lang="en-ZA" dirty="0" smtClean="0"/>
              <a:t>Notice in the image that the maximum size character height is </a:t>
            </a:r>
            <a:br>
              <a:rPr lang="en-ZA" dirty="0" smtClean="0"/>
            </a:br>
            <a:r>
              <a:rPr lang="en-ZA" dirty="0" smtClean="0"/>
              <a:t>very large. Many times, what this does is allow any surrounding </a:t>
            </a:r>
            <a:br>
              <a:rPr lang="en-ZA" dirty="0" smtClean="0"/>
            </a:br>
            <a:r>
              <a:rPr lang="en-ZA" dirty="0" smtClean="0"/>
              <a:t>writing to be recognised as a clearly visible license plate</a:t>
            </a:r>
          </a:p>
          <a:p>
            <a:endParaRPr lang="en-ZA" dirty="0"/>
          </a:p>
          <a:p>
            <a:r>
              <a:rPr lang="en-ZA" dirty="0" smtClean="0"/>
              <a:t>What should be detected is the license plate and preferably not </a:t>
            </a:r>
          </a:p>
          <a:p>
            <a:r>
              <a:rPr lang="en-ZA" dirty="0" smtClean="0"/>
              <a:t>the surrounding writing</a:t>
            </a:r>
          </a:p>
          <a:p>
            <a:endParaRPr lang="en-ZA" dirty="0"/>
          </a:p>
          <a:p>
            <a:endParaRPr lang="en-ZA" dirty="0"/>
          </a:p>
        </p:txBody>
      </p:sp>
      <p:pic>
        <p:nvPicPr>
          <p:cNvPr id="5" name="Picture 4"/>
          <p:cNvPicPr>
            <a:picLocks noChangeAspect="1"/>
          </p:cNvPicPr>
          <p:nvPr/>
        </p:nvPicPr>
        <p:blipFill>
          <a:blip r:embed="rId3"/>
          <a:stretch>
            <a:fillRect/>
          </a:stretch>
        </p:blipFill>
        <p:spPr>
          <a:xfrm>
            <a:off x="1023456" y="3699025"/>
            <a:ext cx="3754829" cy="2849205"/>
          </a:xfrm>
          <a:prstGeom prst="rect">
            <a:avLst/>
          </a:prstGeom>
        </p:spPr>
      </p:pic>
    </p:spTree>
    <p:extLst>
      <p:ext uri="{BB962C8B-B14F-4D97-AF65-F5344CB8AC3E}">
        <p14:creationId xmlns:p14="http://schemas.microsoft.com/office/powerpoint/2010/main" val="191173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214" y="818761"/>
            <a:ext cx="3726151" cy="2822222"/>
          </a:xfrm>
          <a:prstGeom prst="rect">
            <a:avLst/>
          </a:prstGeom>
        </p:spPr>
      </p:pic>
      <p:pic>
        <p:nvPicPr>
          <p:cNvPr id="3" name="Picture 2"/>
          <p:cNvPicPr>
            <a:picLocks noChangeAspect="1"/>
          </p:cNvPicPr>
          <p:nvPr/>
        </p:nvPicPr>
        <p:blipFill>
          <a:blip r:embed="rId3"/>
          <a:stretch>
            <a:fillRect/>
          </a:stretch>
        </p:blipFill>
        <p:spPr>
          <a:xfrm>
            <a:off x="4290484" y="818761"/>
            <a:ext cx="3726151" cy="2842632"/>
          </a:xfrm>
          <a:prstGeom prst="rect">
            <a:avLst/>
          </a:prstGeom>
        </p:spPr>
      </p:pic>
      <p:pic>
        <p:nvPicPr>
          <p:cNvPr id="4" name="Picture 3"/>
          <p:cNvPicPr>
            <a:picLocks noChangeAspect="1"/>
          </p:cNvPicPr>
          <p:nvPr/>
        </p:nvPicPr>
        <p:blipFill>
          <a:blip r:embed="rId4"/>
          <a:stretch>
            <a:fillRect/>
          </a:stretch>
        </p:blipFill>
        <p:spPr>
          <a:xfrm>
            <a:off x="8199754" y="818761"/>
            <a:ext cx="3726151" cy="2822222"/>
          </a:xfrm>
          <a:prstGeom prst="rect">
            <a:avLst/>
          </a:prstGeom>
        </p:spPr>
      </p:pic>
      <p:sp>
        <p:nvSpPr>
          <p:cNvPr id="5" name="TextBox 4"/>
          <p:cNvSpPr txBox="1"/>
          <p:nvPr/>
        </p:nvSpPr>
        <p:spPr>
          <a:xfrm>
            <a:off x="381214" y="3843662"/>
            <a:ext cx="3741024" cy="1754326"/>
          </a:xfrm>
          <a:prstGeom prst="rect">
            <a:avLst/>
          </a:prstGeom>
          <a:noFill/>
        </p:spPr>
        <p:txBody>
          <a:bodyPr wrap="none" rtlCol="0">
            <a:spAutoFit/>
          </a:bodyPr>
          <a:lstStyle/>
          <a:p>
            <a:r>
              <a:rPr lang="en-ZA" i="1" u="sng" dirty="0" smtClean="0"/>
              <a:t>Minimum Character Height</a:t>
            </a:r>
          </a:p>
          <a:p>
            <a:r>
              <a:rPr lang="en-ZA" dirty="0" smtClean="0"/>
              <a:t>Place a license plate at the beginning </a:t>
            </a:r>
            <a:br>
              <a:rPr lang="en-ZA" dirty="0" smtClean="0"/>
            </a:br>
            <a:r>
              <a:rPr lang="en-ZA" dirty="0" smtClean="0"/>
              <a:t>of the capture area. This will be the </a:t>
            </a:r>
          </a:p>
          <a:p>
            <a:r>
              <a:rPr lang="en-ZA" dirty="0" smtClean="0"/>
              <a:t>smallest the license plate will be.</a:t>
            </a:r>
            <a:br>
              <a:rPr lang="en-ZA" dirty="0" smtClean="0"/>
            </a:br>
            <a:r>
              <a:rPr lang="en-ZA" dirty="0" smtClean="0"/>
              <a:t>Adjust the minimum character height </a:t>
            </a:r>
            <a:br>
              <a:rPr lang="en-ZA" dirty="0" smtClean="0"/>
            </a:br>
            <a:r>
              <a:rPr lang="en-ZA" dirty="0" smtClean="0"/>
              <a:t>to match the size of the license plate</a:t>
            </a:r>
            <a:endParaRPr lang="en-ZA" dirty="0"/>
          </a:p>
        </p:txBody>
      </p:sp>
      <p:sp>
        <p:nvSpPr>
          <p:cNvPr id="6" name="TextBox 5"/>
          <p:cNvSpPr txBox="1"/>
          <p:nvPr/>
        </p:nvSpPr>
        <p:spPr>
          <a:xfrm>
            <a:off x="4133900" y="3843662"/>
            <a:ext cx="4050981" cy="1754326"/>
          </a:xfrm>
          <a:prstGeom prst="rect">
            <a:avLst/>
          </a:prstGeom>
          <a:noFill/>
        </p:spPr>
        <p:txBody>
          <a:bodyPr wrap="none" rtlCol="0">
            <a:spAutoFit/>
          </a:bodyPr>
          <a:lstStyle/>
          <a:p>
            <a:r>
              <a:rPr lang="en-ZA" i="1" u="sng" dirty="0" smtClean="0"/>
              <a:t>Average  Character Height</a:t>
            </a:r>
          </a:p>
          <a:p>
            <a:r>
              <a:rPr lang="en-ZA" dirty="0" smtClean="0"/>
              <a:t>Place a license plate at about the middle</a:t>
            </a:r>
            <a:br>
              <a:rPr lang="en-ZA" dirty="0" smtClean="0"/>
            </a:br>
            <a:r>
              <a:rPr lang="en-ZA" dirty="0" smtClean="0"/>
              <a:t>of the capture area. This will be roughly </a:t>
            </a:r>
            <a:br>
              <a:rPr lang="en-ZA" dirty="0" smtClean="0"/>
            </a:br>
            <a:r>
              <a:rPr lang="en-ZA" dirty="0" smtClean="0"/>
              <a:t>the average size the license plate will be.</a:t>
            </a:r>
            <a:br>
              <a:rPr lang="en-ZA" dirty="0" smtClean="0"/>
            </a:br>
            <a:r>
              <a:rPr lang="en-ZA" dirty="0" smtClean="0"/>
              <a:t>Adjust the average character height </a:t>
            </a:r>
            <a:br>
              <a:rPr lang="en-ZA" dirty="0" smtClean="0"/>
            </a:br>
            <a:r>
              <a:rPr lang="en-ZA" dirty="0" smtClean="0"/>
              <a:t>to match the size of the license plate</a:t>
            </a:r>
            <a:endParaRPr lang="en-ZA" dirty="0"/>
          </a:p>
        </p:txBody>
      </p:sp>
      <p:sp>
        <p:nvSpPr>
          <p:cNvPr id="7" name="TextBox 6"/>
          <p:cNvSpPr txBox="1"/>
          <p:nvPr/>
        </p:nvSpPr>
        <p:spPr>
          <a:xfrm>
            <a:off x="8184881" y="3843662"/>
            <a:ext cx="3741024" cy="1754326"/>
          </a:xfrm>
          <a:prstGeom prst="rect">
            <a:avLst/>
          </a:prstGeom>
          <a:noFill/>
        </p:spPr>
        <p:txBody>
          <a:bodyPr wrap="none" rtlCol="0">
            <a:spAutoFit/>
          </a:bodyPr>
          <a:lstStyle/>
          <a:p>
            <a:r>
              <a:rPr lang="en-ZA" i="1" u="sng" dirty="0" smtClean="0"/>
              <a:t>Maximum Character Height</a:t>
            </a:r>
          </a:p>
          <a:p>
            <a:r>
              <a:rPr lang="en-ZA" dirty="0" smtClean="0"/>
              <a:t>Place a license plate at the end </a:t>
            </a:r>
            <a:br>
              <a:rPr lang="en-ZA" dirty="0" smtClean="0"/>
            </a:br>
            <a:r>
              <a:rPr lang="en-ZA" dirty="0" smtClean="0"/>
              <a:t>of the capture area. This will be the </a:t>
            </a:r>
          </a:p>
          <a:p>
            <a:r>
              <a:rPr lang="en-ZA" dirty="0" smtClean="0"/>
              <a:t>larges the license plate will be.</a:t>
            </a:r>
            <a:br>
              <a:rPr lang="en-ZA" dirty="0" smtClean="0"/>
            </a:br>
            <a:r>
              <a:rPr lang="en-ZA" dirty="0" smtClean="0"/>
              <a:t>Adjust the maximum character height </a:t>
            </a:r>
            <a:br>
              <a:rPr lang="en-ZA" dirty="0" smtClean="0"/>
            </a:br>
            <a:r>
              <a:rPr lang="en-ZA" dirty="0" smtClean="0"/>
              <a:t>to match the size of the license plate</a:t>
            </a:r>
            <a:endParaRPr lang="en-ZA" dirty="0"/>
          </a:p>
        </p:txBody>
      </p:sp>
      <p:sp>
        <p:nvSpPr>
          <p:cNvPr id="8" name="TextBox 7"/>
          <p:cNvSpPr txBox="1"/>
          <p:nvPr/>
        </p:nvSpPr>
        <p:spPr>
          <a:xfrm>
            <a:off x="603849" y="5995358"/>
            <a:ext cx="7448386" cy="369332"/>
          </a:xfrm>
          <a:prstGeom prst="rect">
            <a:avLst/>
          </a:prstGeom>
          <a:noFill/>
        </p:spPr>
        <p:txBody>
          <a:bodyPr wrap="none" rtlCol="0">
            <a:spAutoFit/>
          </a:bodyPr>
          <a:lstStyle/>
          <a:p>
            <a:r>
              <a:rPr lang="en-ZA" dirty="0" smtClean="0"/>
              <a:t>Setting the Character Height like this will reduce the amount of false positives</a:t>
            </a:r>
            <a:endParaRPr lang="en-ZA" dirty="0"/>
          </a:p>
        </p:txBody>
      </p:sp>
    </p:spTree>
    <p:extLst>
      <p:ext uri="{BB962C8B-B14F-4D97-AF65-F5344CB8AC3E}">
        <p14:creationId xmlns:p14="http://schemas.microsoft.com/office/powerpoint/2010/main" val="2879218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893" y="352609"/>
            <a:ext cx="3873954" cy="2955192"/>
          </a:xfrm>
          <a:prstGeom prst="rect">
            <a:avLst/>
          </a:prstGeom>
          <a:noFill/>
          <a:ln w="12700">
            <a:solidFill>
              <a:schemeClr val="bg2">
                <a:lumMod val="50000"/>
              </a:schemeClr>
            </a:solidFill>
          </a:ln>
        </p:spPr>
      </p:pic>
      <p:sp>
        <p:nvSpPr>
          <p:cNvPr id="3" name="TextBox 2"/>
          <p:cNvSpPr txBox="1"/>
          <p:nvPr/>
        </p:nvSpPr>
        <p:spPr>
          <a:xfrm>
            <a:off x="5410899" y="734756"/>
            <a:ext cx="5536733" cy="1631216"/>
          </a:xfrm>
          <a:prstGeom prst="rect">
            <a:avLst/>
          </a:prstGeom>
          <a:noFill/>
        </p:spPr>
        <p:txBody>
          <a:bodyPr wrap="square" rtlCol="0">
            <a:spAutoFit/>
          </a:bodyPr>
          <a:lstStyle/>
          <a:p>
            <a:r>
              <a:rPr lang="en-ZA" dirty="0" smtClean="0"/>
              <a:t>Choose the frame rate</a:t>
            </a:r>
            <a:br>
              <a:rPr lang="en-ZA" dirty="0" smtClean="0"/>
            </a:br>
            <a:r>
              <a:rPr lang="en-ZA" dirty="0" smtClean="0"/>
              <a:t>a frame rate of 5 means that – the software will read the frames such that it uses 5 frames in a second</a:t>
            </a:r>
            <a:br>
              <a:rPr lang="en-ZA" dirty="0" smtClean="0"/>
            </a:br>
            <a:r>
              <a:rPr lang="en-ZA" dirty="0" err="1" smtClean="0"/>
              <a:t>ie</a:t>
            </a:r>
            <a:r>
              <a:rPr lang="en-ZA" dirty="0" smtClean="0"/>
              <a:t> </a:t>
            </a:r>
            <a:r>
              <a:rPr lang="en-ZA" sz="1400" dirty="0" smtClean="0"/>
              <a:t>if camera is set at 20fps – the ANPR uses every 4</a:t>
            </a:r>
            <a:r>
              <a:rPr lang="en-ZA" sz="1400" baseline="30000" dirty="0" smtClean="0"/>
              <a:t>th</a:t>
            </a:r>
            <a:r>
              <a:rPr lang="en-ZA" sz="1400" dirty="0" smtClean="0"/>
              <a:t> frame</a:t>
            </a:r>
          </a:p>
          <a:p>
            <a:r>
              <a:rPr lang="en-ZA" sz="1400" dirty="0"/>
              <a:t> </a:t>
            </a:r>
            <a:r>
              <a:rPr lang="en-ZA" sz="1400" dirty="0" smtClean="0"/>
              <a:t>    if the camera is set at 30fps – the ANPR uses every 6</a:t>
            </a:r>
            <a:r>
              <a:rPr lang="en-ZA" sz="1400" baseline="30000" dirty="0" smtClean="0"/>
              <a:t>th</a:t>
            </a:r>
            <a:r>
              <a:rPr lang="en-ZA" sz="1400" dirty="0" smtClean="0"/>
              <a:t> frame</a:t>
            </a:r>
          </a:p>
          <a:p>
            <a:r>
              <a:rPr lang="en-ZA" sz="1400" dirty="0" smtClean="0"/>
              <a:t>     if the camera frame rate is 60 fps – the ANPR uses every 12</a:t>
            </a:r>
            <a:r>
              <a:rPr lang="en-ZA" sz="1400" baseline="30000" dirty="0" smtClean="0"/>
              <a:t>th</a:t>
            </a:r>
            <a:r>
              <a:rPr lang="en-ZA" sz="1400" dirty="0" smtClean="0"/>
              <a:t> frame</a:t>
            </a:r>
            <a:endParaRPr lang="en-ZA" sz="1400" dirty="0"/>
          </a:p>
        </p:txBody>
      </p:sp>
      <p:cxnSp>
        <p:nvCxnSpPr>
          <p:cNvPr id="5" name="Straight Arrow Connector 4"/>
          <p:cNvCxnSpPr/>
          <p:nvPr/>
        </p:nvCxnSpPr>
        <p:spPr>
          <a:xfrm flipH="1">
            <a:off x="1434518" y="1057013"/>
            <a:ext cx="3986866" cy="28634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 idx="1"/>
          </p:cNvCxnSpPr>
          <p:nvPr/>
        </p:nvCxnSpPr>
        <p:spPr>
          <a:xfrm flipH="1">
            <a:off x="1191237" y="328806"/>
            <a:ext cx="4188383" cy="88759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79620" y="144140"/>
            <a:ext cx="3737113" cy="369332"/>
          </a:xfrm>
          <a:prstGeom prst="rect">
            <a:avLst/>
          </a:prstGeom>
          <a:noFill/>
        </p:spPr>
        <p:txBody>
          <a:bodyPr wrap="none" rtlCol="0">
            <a:spAutoFit/>
          </a:bodyPr>
          <a:lstStyle/>
          <a:p>
            <a:r>
              <a:rPr lang="en-ZA" dirty="0" smtClean="0"/>
              <a:t>Select the correct feed for the camera</a:t>
            </a:r>
            <a:endParaRPr lang="en-ZA" dirty="0"/>
          </a:p>
        </p:txBody>
      </p:sp>
      <p:cxnSp>
        <p:nvCxnSpPr>
          <p:cNvPr id="14" name="Straight Arrow Connector 13"/>
          <p:cNvCxnSpPr/>
          <p:nvPr/>
        </p:nvCxnSpPr>
        <p:spPr>
          <a:xfrm flipH="1" flipV="1">
            <a:off x="2322870" y="1954636"/>
            <a:ext cx="3203988" cy="73359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24943" y="2488553"/>
            <a:ext cx="5737596" cy="646331"/>
          </a:xfrm>
          <a:prstGeom prst="rect">
            <a:avLst/>
          </a:prstGeom>
          <a:noFill/>
        </p:spPr>
        <p:txBody>
          <a:bodyPr wrap="none" rtlCol="0">
            <a:spAutoFit/>
          </a:bodyPr>
          <a:lstStyle/>
          <a:p>
            <a:r>
              <a:rPr lang="en-ZA" dirty="0" smtClean="0"/>
              <a:t>Adjust this for the best accuracy on the site – but generally </a:t>
            </a:r>
            <a:br>
              <a:rPr lang="en-ZA" dirty="0" smtClean="0"/>
            </a:br>
            <a:r>
              <a:rPr lang="en-ZA" dirty="0" smtClean="0"/>
              <a:t>matching 4 of 6 frames works well</a:t>
            </a:r>
            <a:endParaRPr lang="en-ZA" dirty="0"/>
          </a:p>
        </p:txBody>
      </p:sp>
      <p:cxnSp>
        <p:nvCxnSpPr>
          <p:cNvPr id="97" name="Straight Connector 96"/>
          <p:cNvCxnSpPr/>
          <p:nvPr/>
        </p:nvCxnSpPr>
        <p:spPr>
          <a:xfrm>
            <a:off x="231845" y="3644997"/>
            <a:ext cx="0" cy="1355871"/>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823590" y="3651219"/>
            <a:ext cx="0" cy="1355871"/>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223356" y="3536244"/>
            <a:ext cx="5606993" cy="1375535"/>
            <a:chOff x="266349" y="3758527"/>
            <a:chExt cx="10396058" cy="1375535"/>
          </a:xfrm>
        </p:grpSpPr>
        <p:grpSp>
          <p:nvGrpSpPr>
            <p:cNvPr id="93" name="Group 92"/>
            <p:cNvGrpSpPr/>
            <p:nvPr/>
          </p:nvGrpSpPr>
          <p:grpSpPr>
            <a:xfrm>
              <a:off x="266349" y="4036008"/>
              <a:ext cx="10396058" cy="126032"/>
              <a:chOff x="266349" y="3909976"/>
              <a:chExt cx="10396058" cy="126032"/>
            </a:xfrm>
          </p:grpSpPr>
          <p:cxnSp>
            <p:nvCxnSpPr>
              <p:cNvPr id="18" name="Straight Connector 17"/>
              <p:cNvCxnSpPr/>
              <p:nvPr/>
            </p:nvCxnSpPr>
            <p:spPr>
              <a:xfrm flipV="1">
                <a:off x="266349" y="3909976"/>
                <a:ext cx="10396058" cy="69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713064" y="3926951"/>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369115" y="3933897"/>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1065402" y="3935340"/>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ounded Rectangle 22"/>
              <p:cNvSpPr/>
              <p:nvPr/>
            </p:nvSpPr>
            <p:spPr>
              <a:xfrm>
                <a:off x="1417740" y="3932833"/>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1795245" y="3932833"/>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2147583" y="3932833"/>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2516699" y="3932833"/>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2885815" y="3932833"/>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3246540" y="3925508"/>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3598878" y="3932833"/>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3934436" y="3932833"/>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4299357" y="3924444"/>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4643306" y="3924444"/>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5037591" y="3924444"/>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5404605" y="3920872"/>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5756943" y="3912483"/>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6109281" y="3918365"/>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ounded Rectangle 36"/>
              <p:cNvSpPr/>
              <p:nvPr/>
            </p:nvSpPr>
            <p:spPr>
              <a:xfrm>
                <a:off x="6486786" y="3918365"/>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ounded Rectangle 37"/>
              <p:cNvSpPr/>
              <p:nvPr/>
            </p:nvSpPr>
            <p:spPr>
              <a:xfrm>
                <a:off x="6839124" y="3918365"/>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7208240" y="3918365"/>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ounded Rectangle 39"/>
              <p:cNvSpPr/>
              <p:nvPr/>
            </p:nvSpPr>
            <p:spPr>
              <a:xfrm>
                <a:off x="7577356" y="3909976"/>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ounded Rectangle 40"/>
              <p:cNvSpPr/>
              <p:nvPr/>
            </p:nvSpPr>
            <p:spPr>
              <a:xfrm>
                <a:off x="7938081" y="3911040"/>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ounded Rectangle 41"/>
              <p:cNvSpPr/>
              <p:nvPr/>
            </p:nvSpPr>
            <p:spPr>
              <a:xfrm>
                <a:off x="8290419" y="3909976"/>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ounded Rectangle 42"/>
              <p:cNvSpPr/>
              <p:nvPr/>
            </p:nvSpPr>
            <p:spPr>
              <a:xfrm>
                <a:off x="8625977" y="3909976"/>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Rounded Rectangle 43"/>
              <p:cNvSpPr/>
              <p:nvPr/>
            </p:nvSpPr>
            <p:spPr>
              <a:xfrm>
                <a:off x="8990898" y="3909976"/>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ounded Rectangle 44"/>
              <p:cNvSpPr/>
              <p:nvPr/>
            </p:nvSpPr>
            <p:spPr>
              <a:xfrm>
                <a:off x="9334847" y="3909976"/>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Rounded Rectangle 45"/>
              <p:cNvSpPr/>
              <p:nvPr/>
            </p:nvSpPr>
            <p:spPr>
              <a:xfrm>
                <a:off x="9729132" y="3909976"/>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Rounded Rectangle 46"/>
              <p:cNvSpPr/>
              <p:nvPr/>
            </p:nvSpPr>
            <p:spPr>
              <a:xfrm>
                <a:off x="10096146" y="3912483"/>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ounded Rectangle 47"/>
              <p:cNvSpPr/>
              <p:nvPr/>
            </p:nvSpPr>
            <p:spPr>
              <a:xfrm>
                <a:off x="10456871" y="3913547"/>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92" name="Group 91"/>
            <p:cNvGrpSpPr/>
            <p:nvPr/>
          </p:nvGrpSpPr>
          <p:grpSpPr>
            <a:xfrm>
              <a:off x="266349" y="4620205"/>
              <a:ext cx="10396058" cy="126032"/>
              <a:chOff x="266349" y="5169722"/>
              <a:chExt cx="7157908" cy="126032"/>
            </a:xfrm>
          </p:grpSpPr>
          <p:cxnSp>
            <p:nvCxnSpPr>
              <p:cNvPr id="61" name="Straight Connector 60"/>
              <p:cNvCxnSpPr/>
              <p:nvPr/>
            </p:nvCxnSpPr>
            <p:spPr>
              <a:xfrm flipV="1">
                <a:off x="266349" y="5169722"/>
                <a:ext cx="7157908" cy="69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713064" y="5186697"/>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ounded Rectangle 62"/>
              <p:cNvSpPr/>
              <p:nvPr/>
            </p:nvSpPr>
            <p:spPr>
              <a:xfrm>
                <a:off x="369115" y="5193643"/>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ounded Rectangle 63"/>
              <p:cNvSpPr/>
              <p:nvPr/>
            </p:nvSpPr>
            <p:spPr>
              <a:xfrm>
                <a:off x="1065402" y="5195086"/>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ounded Rectangle 64"/>
              <p:cNvSpPr/>
              <p:nvPr/>
            </p:nvSpPr>
            <p:spPr>
              <a:xfrm>
                <a:off x="1417740" y="5192579"/>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ounded Rectangle 65"/>
              <p:cNvSpPr/>
              <p:nvPr/>
            </p:nvSpPr>
            <p:spPr>
              <a:xfrm>
                <a:off x="1795245" y="5192579"/>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ounded Rectangle 66"/>
              <p:cNvSpPr/>
              <p:nvPr/>
            </p:nvSpPr>
            <p:spPr>
              <a:xfrm>
                <a:off x="2147583" y="5192579"/>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Rounded Rectangle 67"/>
              <p:cNvSpPr/>
              <p:nvPr/>
            </p:nvSpPr>
            <p:spPr>
              <a:xfrm>
                <a:off x="2516699" y="5192579"/>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Rounded Rectangle 68"/>
              <p:cNvSpPr/>
              <p:nvPr/>
            </p:nvSpPr>
            <p:spPr>
              <a:xfrm>
                <a:off x="2885815" y="5192579"/>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Rounded Rectangle 69"/>
              <p:cNvSpPr/>
              <p:nvPr/>
            </p:nvSpPr>
            <p:spPr>
              <a:xfrm>
                <a:off x="3246540" y="5185254"/>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Rounded Rectangle 70"/>
              <p:cNvSpPr/>
              <p:nvPr/>
            </p:nvSpPr>
            <p:spPr>
              <a:xfrm>
                <a:off x="3598878" y="5192579"/>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Rounded Rectangle 71"/>
              <p:cNvSpPr/>
              <p:nvPr/>
            </p:nvSpPr>
            <p:spPr>
              <a:xfrm>
                <a:off x="3934436" y="5192579"/>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3" name="Rounded Rectangle 72"/>
              <p:cNvSpPr/>
              <p:nvPr/>
            </p:nvSpPr>
            <p:spPr>
              <a:xfrm>
                <a:off x="4299357" y="5184190"/>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4" name="Rounded Rectangle 73"/>
              <p:cNvSpPr/>
              <p:nvPr/>
            </p:nvSpPr>
            <p:spPr>
              <a:xfrm>
                <a:off x="4643306" y="5184190"/>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Rounded Rectangle 74"/>
              <p:cNvSpPr/>
              <p:nvPr/>
            </p:nvSpPr>
            <p:spPr>
              <a:xfrm>
                <a:off x="5037591" y="5184190"/>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Rounded Rectangle 75"/>
              <p:cNvSpPr/>
              <p:nvPr/>
            </p:nvSpPr>
            <p:spPr>
              <a:xfrm>
                <a:off x="5404605" y="5180618"/>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7" name="Rounded Rectangle 76"/>
              <p:cNvSpPr/>
              <p:nvPr/>
            </p:nvSpPr>
            <p:spPr>
              <a:xfrm>
                <a:off x="5756943" y="5172229"/>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8" name="Rounded Rectangle 77"/>
              <p:cNvSpPr/>
              <p:nvPr/>
            </p:nvSpPr>
            <p:spPr>
              <a:xfrm>
                <a:off x="6109281" y="5178111"/>
                <a:ext cx="109057" cy="10066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9" name="Rounded Rectangle 78"/>
              <p:cNvSpPr/>
              <p:nvPr/>
            </p:nvSpPr>
            <p:spPr>
              <a:xfrm>
                <a:off x="6486786" y="5178111"/>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ounded Rectangle 79"/>
              <p:cNvSpPr/>
              <p:nvPr/>
            </p:nvSpPr>
            <p:spPr>
              <a:xfrm>
                <a:off x="6839124" y="5178111"/>
                <a:ext cx="109057" cy="1006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ounded Rectangle 80"/>
              <p:cNvSpPr/>
              <p:nvPr/>
            </p:nvSpPr>
            <p:spPr>
              <a:xfrm>
                <a:off x="7208240" y="5178111"/>
                <a:ext cx="109057" cy="1006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94" name="TextBox 93"/>
            <p:cNvSpPr txBox="1"/>
            <p:nvPr/>
          </p:nvSpPr>
          <p:spPr>
            <a:xfrm>
              <a:off x="605121" y="3758527"/>
              <a:ext cx="1782539" cy="307777"/>
            </a:xfrm>
            <a:prstGeom prst="rect">
              <a:avLst/>
            </a:prstGeom>
            <a:noFill/>
          </p:spPr>
          <p:txBody>
            <a:bodyPr wrap="none" rtlCol="0">
              <a:spAutoFit/>
            </a:bodyPr>
            <a:lstStyle/>
            <a:p>
              <a:r>
                <a:rPr lang="en-ZA" sz="1400" dirty="0" smtClean="0">
                  <a:solidFill>
                    <a:schemeClr val="bg2">
                      <a:lumMod val="50000"/>
                    </a:schemeClr>
                  </a:solidFill>
                </a:rPr>
                <a:t>30 Frames per second</a:t>
              </a:r>
              <a:endParaRPr lang="en-ZA" sz="1400" dirty="0">
                <a:solidFill>
                  <a:schemeClr val="bg2">
                    <a:lumMod val="50000"/>
                  </a:schemeClr>
                </a:solidFill>
              </a:endParaRPr>
            </a:p>
          </p:txBody>
        </p:sp>
        <p:sp>
          <p:nvSpPr>
            <p:cNvPr id="95" name="TextBox 94"/>
            <p:cNvSpPr txBox="1"/>
            <p:nvPr/>
          </p:nvSpPr>
          <p:spPr>
            <a:xfrm>
              <a:off x="571964" y="4363141"/>
              <a:ext cx="1782539" cy="307777"/>
            </a:xfrm>
            <a:prstGeom prst="rect">
              <a:avLst/>
            </a:prstGeom>
            <a:noFill/>
          </p:spPr>
          <p:txBody>
            <a:bodyPr wrap="none" rtlCol="0">
              <a:spAutoFit/>
            </a:bodyPr>
            <a:lstStyle/>
            <a:p>
              <a:r>
                <a:rPr lang="en-ZA" sz="1400" dirty="0">
                  <a:solidFill>
                    <a:schemeClr val="bg2">
                      <a:lumMod val="50000"/>
                    </a:schemeClr>
                  </a:solidFill>
                </a:rPr>
                <a:t>2</a:t>
              </a:r>
              <a:r>
                <a:rPr lang="en-ZA" sz="1400" dirty="0" smtClean="0">
                  <a:solidFill>
                    <a:schemeClr val="bg2">
                      <a:lumMod val="50000"/>
                    </a:schemeClr>
                  </a:solidFill>
                </a:rPr>
                <a:t>0 Frames per second</a:t>
              </a:r>
              <a:endParaRPr lang="en-ZA" sz="1400" dirty="0">
                <a:solidFill>
                  <a:schemeClr val="bg2">
                    <a:lumMod val="50000"/>
                  </a:schemeClr>
                </a:solidFill>
              </a:endParaRPr>
            </a:p>
          </p:txBody>
        </p:sp>
        <p:cxnSp>
          <p:nvCxnSpPr>
            <p:cNvPr id="100" name="Straight Arrow Connector 99"/>
            <p:cNvCxnSpPr>
              <a:stCxn id="104" idx="3"/>
            </p:cNvCxnSpPr>
            <p:nvPr/>
          </p:nvCxnSpPr>
          <p:spPr>
            <a:xfrm>
              <a:off x="6010947" y="5094235"/>
              <a:ext cx="4651460" cy="398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266351" y="5086760"/>
              <a:ext cx="4206746" cy="149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2487627" y="4718063"/>
            <a:ext cx="834011" cy="307777"/>
          </a:xfrm>
          <a:prstGeom prst="rect">
            <a:avLst/>
          </a:prstGeom>
          <a:noFill/>
        </p:spPr>
        <p:txBody>
          <a:bodyPr wrap="none" rtlCol="0">
            <a:spAutoFit/>
          </a:bodyPr>
          <a:lstStyle/>
          <a:p>
            <a:r>
              <a:rPr lang="en-ZA" sz="1400" dirty="0" smtClean="0">
                <a:solidFill>
                  <a:schemeClr val="bg2">
                    <a:lumMod val="50000"/>
                  </a:schemeClr>
                </a:solidFill>
              </a:rPr>
              <a:t>1 second</a:t>
            </a:r>
            <a:endParaRPr lang="en-ZA" sz="1400" dirty="0">
              <a:solidFill>
                <a:schemeClr val="bg2">
                  <a:lumMod val="50000"/>
                </a:schemeClr>
              </a:solidFill>
            </a:endParaRPr>
          </a:p>
        </p:txBody>
      </p:sp>
      <p:sp>
        <p:nvSpPr>
          <p:cNvPr id="107" name="TextBox 106"/>
          <p:cNvSpPr txBox="1"/>
          <p:nvPr/>
        </p:nvSpPr>
        <p:spPr>
          <a:xfrm>
            <a:off x="385893" y="5664878"/>
            <a:ext cx="5705986" cy="923330"/>
          </a:xfrm>
          <a:prstGeom prst="rect">
            <a:avLst/>
          </a:prstGeom>
          <a:noFill/>
        </p:spPr>
        <p:txBody>
          <a:bodyPr wrap="none" rtlCol="0">
            <a:spAutoFit/>
          </a:bodyPr>
          <a:lstStyle/>
          <a:p>
            <a:r>
              <a:rPr lang="en-ZA" dirty="0" smtClean="0">
                <a:solidFill>
                  <a:schemeClr val="bg1">
                    <a:lumMod val="50000"/>
                  </a:schemeClr>
                </a:solidFill>
              </a:rPr>
              <a:t>0   1   1   1   1   1           good recognition</a:t>
            </a:r>
            <a:br>
              <a:rPr lang="en-ZA" dirty="0" smtClean="0">
                <a:solidFill>
                  <a:schemeClr val="bg1">
                    <a:lumMod val="50000"/>
                  </a:schemeClr>
                </a:solidFill>
              </a:rPr>
            </a:br>
            <a:r>
              <a:rPr lang="en-ZA" dirty="0" smtClean="0">
                <a:solidFill>
                  <a:schemeClr val="bg1">
                    <a:lumMod val="50000"/>
                  </a:schemeClr>
                </a:solidFill>
              </a:rPr>
              <a:t>1   1   1   0   0   0           no! only 3 of the last 6 frames match</a:t>
            </a:r>
          </a:p>
          <a:p>
            <a:r>
              <a:rPr lang="en-ZA" dirty="0" smtClean="0">
                <a:solidFill>
                  <a:schemeClr val="bg1">
                    <a:lumMod val="50000"/>
                  </a:schemeClr>
                </a:solidFill>
              </a:rPr>
              <a:t>1   1   1   0   0   1           good   4 of the last 6 frames match</a:t>
            </a:r>
            <a:endParaRPr lang="en-ZA" dirty="0">
              <a:solidFill>
                <a:schemeClr val="bg1">
                  <a:lumMod val="50000"/>
                </a:schemeClr>
              </a:solidFill>
            </a:endParaRPr>
          </a:p>
        </p:txBody>
      </p:sp>
      <p:sp>
        <p:nvSpPr>
          <p:cNvPr id="108" name="TextBox 107"/>
          <p:cNvSpPr txBox="1"/>
          <p:nvPr/>
        </p:nvSpPr>
        <p:spPr>
          <a:xfrm>
            <a:off x="414967" y="5438177"/>
            <a:ext cx="1300869" cy="307777"/>
          </a:xfrm>
          <a:prstGeom prst="rect">
            <a:avLst/>
          </a:prstGeom>
          <a:noFill/>
        </p:spPr>
        <p:txBody>
          <a:bodyPr wrap="none" rtlCol="0">
            <a:spAutoFit/>
          </a:bodyPr>
          <a:lstStyle/>
          <a:p>
            <a:r>
              <a:rPr lang="en-ZA" sz="1400" dirty="0" smtClean="0">
                <a:solidFill>
                  <a:schemeClr val="bg1">
                    <a:lumMod val="50000"/>
                  </a:schemeClr>
                </a:solidFill>
              </a:rPr>
              <a:t>Frame matches</a:t>
            </a:r>
            <a:endParaRPr lang="en-ZA" sz="1400" dirty="0">
              <a:solidFill>
                <a:schemeClr val="bg1">
                  <a:lumMod val="50000"/>
                </a:schemeClr>
              </a:solidFill>
            </a:endParaRPr>
          </a:p>
        </p:txBody>
      </p:sp>
      <p:sp>
        <p:nvSpPr>
          <p:cNvPr id="109" name="Right Brace 108"/>
          <p:cNvSpPr/>
          <p:nvPr/>
        </p:nvSpPr>
        <p:spPr>
          <a:xfrm>
            <a:off x="6109281" y="5519577"/>
            <a:ext cx="244115" cy="10686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10" name="TextBox 109"/>
          <p:cNvSpPr txBox="1"/>
          <p:nvPr/>
        </p:nvSpPr>
        <p:spPr>
          <a:xfrm>
            <a:off x="6781781" y="5545766"/>
            <a:ext cx="4881849" cy="923330"/>
          </a:xfrm>
          <a:prstGeom prst="rect">
            <a:avLst/>
          </a:prstGeom>
          <a:noFill/>
        </p:spPr>
        <p:txBody>
          <a:bodyPr wrap="none" rtlCol="0">
            <a:spAutoFit/>
          </a:bodyPr>
          <a:lstStyle/>
          <a:p>
            <a:r>
              <a:rPr lang="en-ZA" dirty="0" smtClean="0"/>
              <a:t>This shows that a clearer image is better, so </a:t>
            </a:r>
            <a:br>
              <a:rPr lang="en-ZA" dirty="0" smtClean="0"/>
            </a:br>
            <a:r>
              <a:rPr lang="en-ZA" dirty="0" smtClean="0"/>
              <a:t>a good bit rate, a lower compression and a higher </a:t>
            </a:r>
            <a:br>
              <a:rPr lang="en-ZA" dirty="0" smtClean="0"/>
            </a:br>
            <a:r>
              <a:rPr lang="en-ZA" dirty="0" smtClean="0"/>
              <a:t>quality image results in more accurate reads</a:t>
            </a:r>
            <a:endParaRPr lang="en-ZA" dirty="0"/>
          </a:p>
        </p:txBody>
      </p:sp>
      <p:sp>
        <p:nvSpPr>
          <p:cNvPr id="112" name="TextBox 111"/>
          <p:cNvSpPr txBox="1"/>
          <p:nvPr/>
        </p:nvSpPr>
        <p:spPr>
          <a:xfrm>
            <a:off x="6570671" y="3454403"/>
            <a:ext cx="5141067" cy="1415772"/>
          </a:xfrm>
          <a:prstGeom prst="rect">
            <a:avLst/>
          </a:prstGeom>
          <a:noFill/>
        </p:spPr>
        <p:txBody>
          <a:bodyPr wrap="square" rtlCol="0">
            <a:spAutoFit/>
          </a:bodyPr>
          <a:lstStyle/>
          <a:p>
            <a:r>
              <a:rPr lang="en-ZA" dirty="0" smtClean="0"/>
              <a:t>This shows that increasing the camera frame rate will not gain any real advantage,  a </a:t>
            </a:r>
            <a:r>
              <a:rPr lang="en-ZA" u="sng" dirty="0" smtClean="0"/>
              <a:t>slightly higher </a:t>
            </a:r>
            <a:r>
              <a:rPr lang="en-ZA" dirty="0" smtClean="0"/>
              <a:t>shutter speed reduces blur and generally leads to clearer images and hence a higher recognition rate. </a:t>
            </a:r>
            <a:br>
              <a:rPr lang="en-ZA" dirty="0" smtClean="0"/>
            </a:br>
            <a:r>
              <a:rPr lang="en-ZA" sz="1400" dirty="0" smtClean="0"/>
              <a:t>Note that the higher the shutter speed, the more light is needed</a:t>
            </a:r>
            <a:endParaRPr lang="en-ZA" sz="1400" dirty="0"/>
          </a:p>
        </p:txBody>
      </p:sp>
    </p:spTree>
    <p:extLst>
      <p:ext uri="{BB962C8B-B14F-4D97-AF65-F5344CB8AC3E}">
        <p14:creationId xmlns:p14="http://schemas.microsoft.com/office/powerpoint/2010/main" val="3546632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391" y="1410880"/>
            <a:ext cx="7777228" cy="1838325"/>
          </a:xfrm>
          <a:prstGeom prst="rect">
            <a:avLst/>
          </a:prstGeom>
        </p:spPr>
      </p:pic>
      <p:sp>
        <p:nvSpPr>
          <p:cNvPr id="3" name="TextBox 2"/>
          <p:cNvSpPr txBox="1"/>
          <p:nvPr/>
        </p:nvSpPr>
        <p:spPr>
          <a:xfrm>
            <a:off x="2667699" y="486561"/>
            <a:ext cx="5010987" cy="369332"/>
          </a:xfrm>
          <a:prstGeom prst="rect">
            <a:avLst/>
          </a:prstGeom>
          <a:noFill/>
        </p:spPr>
        <p:txBody>
          <a:bodyPr wrap="none" rtlCol="0">
            <a:spAutoFit/>
          </a:bodyPr>
          <a:lstStyle/>
          <a:p>
            <a:r>
              <a:rPr lang="en-ZA" dirty="0" smtClean="0"/>
              <a:t>Frame rate ( frames per second)  vs.  Shutter speed </a:t>
            </a:r>
            <a:endParaRPr lang="en-ZA" dirty="0"/>
          </a:p>
        </p:txBody>
      </p:sp>
      <p:sp>
        <p:nvSpPr>
          <p:cNvPr id="4" name="TextBox 3"/>
          <p:cNvSpPr txBox="1"/>
          <p:nvPr/>
        </p:nvSpPr>
        <p:spPr>
          <a:xfrm>
            <a:off x="8005517" y="2222001"/>
            <a:ext cx="4117217" cy="2308324"/>
          </a:xfrm>
          <a:prstGeom prst="rect">
            <a:avLst/>
          </a:prstGeom>
          <a:noFill/>
        </p:spPr>
        <p:txBody>
          <a:bodyPr wrap="none" rtlCol="0">
            <a:spAutoFit/>
          </a:bodyPr>
          <a:lstStyle/>
          <a:p>
            <a:r>
              <a:rPr lang="en-ZA" dirty="0" smtClean="0"/>
              <a:t>Frame Rate </a:t>
            </a:r>
            <a:br>
              <a:rPr lang="en-ZA" dirty="0" smtClean="0"/>
            </a:br>
            <a:r>
              <a:rPr lang="en-ZA" dirty="0" smtClean="0"/>
              <a:t>refers to how many frames are generated </a:t>
            </a:r>
            <a:br>
              <a:rPr lang="en-ZA" dirty="0" smtClean="0"/>
            </a:br>
            <a:r>
              <a:rPr lang="en-ZA" dirty="0" smtClean="0"/>
              <a:t>each second</a:t>
            </a:r>
          </a:p>
          <a:p>
            <a:endParaRPr lang="en-ZA" dirty="0" smtClean="0"/>
          </a:p>
          <a:p>
            <a:endParaRPr lang="en-ZA" dirty="0"/>
          </a:p>
          <a:p>
            <a:r>
              <a:rPr lang="en-ZA" dirty="0" smtClean="0"/>
              <a:t>Shutter Speed</a:t>
            </a:r>
          </a:p>
          <a:p>
            <a:r>
              <a:rPr lang="en-ZA" dirty="0" smtClean="0"/>
              <a:t>Refers to how long the individual frame </a:t>
            </a:r>
          </a:p>
          <a:p>
            <a:r>
              <a:rPr lang="en-ZA" dirty="0" smtClean="0"/>
              <a:t>is exposed to light</a:t>
            </a:r>
            <a:endParaRPr lang="en-ZA" dirty="0"/>
          </a:p>
        </p:txBody>
      </p:sp>
      <p:sp>
        <p:nvSpPr>
          <p:cNvPr id="5" name="TextBox 4"/>
          <p:cNvSpPr txBox="1"/>
          <p:nvPr/>
        </p:nvSpPr>
        <p:spPr>
          <a:xfrm>
            <a:off x="336430" y="3249205"/>
            <a:ext cx="7669087" cy="253916"/>
          </a:xfrm>
          <a:prstGeom prst="rect">
            <a:avLst/>
          </a:prstGeom>
          <a:noFill/>
        </p:spPr>
        <p:txBody>
          <a:bodyPr wrap="none" rtlCol="0">
            <a:spAutoFit/>
          </a:bodyPr>
          <a:lstStyle/>
          <a:p>
            <a:r>
              <a:rPr lang="en-ZA" sz="1050" dirty="0" smtClean="0"/>
              <a:t>The blue bars represent the shutter speed ( on the left) and the portion of time taken in relation to the frame rate which in this case is 25</a:t>
            </a:r>
            <a:endParaRPr lang="en-ZA" sz="1050" dirty="0"/>
          </a:p>
        </p:txBody>
      </p:sp>
      <p:pic>
        <p:nvPicPr>
          <p:cNvPr id="1026" name="Picture 2" descr="Shutter turned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25" y="4213767"/>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utter set to 1/120 sec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975" y="4213767"/>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utter set to 1/500 seco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825" y="4213767"/>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2514" y="5557529"/>
            <a:ext cx="6226384" cy="369332"/>
          </a:xfrm>
          <a:prstGeom prst="rect">
            <a:avLst/>
          </a:prstGeom>
          <a:noFill/>
        </p:spPr>
        <p:txBody>
          <a:bodyPr wrap="none" rtlCol="0">
            <a:spAutoFit/>
          </a:bodyPr>
          <a:lstStyle/>
          <a:p>
            <a:r>
              <a:rPr lang="en-ZA" dirty="0" smtClean="0"/>
              <a:t>1/25                                          1/50                                        1/100     </a:t>
            </a:r>
            <a:endParaRPr lang="en-ZA" dirty="0"/>
          </a:p>
        </p:txBody>
      </p:sp>
      <p:sp>
        <p:nvSpPr>
          <p:cNvPr id="7" name="TextBox 6"/>
          <p:cNvSpPr txBox="1"/>
          <p:nvPr/>
        </p:nvSpPr>
        <p:spPr>
          <a:xfrm>
            <a:off x="871587" y="5772972"/>
            <a:ext cx="6340197" cy="307777"/>
          </a:xfrm>
          <a:prstGeom prst="rect">
            <a:avLst/>
          </a:prstGeom>
          <a:noFill/>
        </p:spPr>
        <p:txBody>
          <a:bodyPr wrap="none" rtlCol="0">
            <a:spAutoFit/>
          </a:bodyPr>
          <a:lstStyle/>
          <a:p>
            <a:r>
              <a:rPr lang="en-ZA" sz="1400" dirty="0" smtClean="0"/>
              <a:t>Keeping the frame rate constant, showing the effects of increasing the shutter speed</a:t>
            </a:r>
            <a:endParaRPr lang="en-ZA" sz="1400" dirty="0"/>
          </a:p>
        </p:txBody>
      </p:sp>
      <p:sp>
        <p:nvSpPr>
          <p:cNvPr id="8" name="TextBox 7"/>
          <p:cNvSpPr txBox="1"/>
          <p:nvPr/>
        </p:nvSpPr>
        <p:spPr>
          <a:xfrm>
            <a:off x="0" y="6483978"/>
            <a:ext cx="10748135" cy="276999"/>
          </a:xfrm>
          <a:prstGeom prst="rect">
            <a:avLst/>
          </a:prstGeom>
          <a:noFill/>
        </p:spPr>
        <p:txBody>
          <a:bodyPr wrap="none" rtlCol="0">
            <a:spAutoFit/>
          </a:bodyPr>
          <a:lstStyle/>
          <a:p>
            <a:r>
              <a:rPr lang="en-ZA" sz="1200" i="1" dirty="0">
                <a:solidFill>
                  <a:schemeClr val="tx1">
                    <a:lumMod val="75000"/>
                    <a:lumOff val="25000"/>
                  </a:schemeClr>
                </a:solidFill>
              </a:rPr>
              <a:t>Note:</a:t>
            </a:r>
            <a:r>
              <a:rPr lang="en-ZA" sz="1200" dirty="0">
                <a:solidFill>
                  <a:schemeClr val="tx1">
                    <a:lumMod val="75000"/>
                    <a:lumOff val="25000"/>
                  </a:schemeClr>
                </a:solidFill>
              </a:rPr>
              <a:t> As a result of the reduced exposure time with </a:t>
            </a:r>
            <a:r>
              <a:rPr lang="en-ZA" sz="1200" dirty="0" smtClean="0">
                <a:solidFill>
                  <a:schemeClr val="tx1">
                    <a:lumMod val="75000"/>
                    <a:lumOff val="25000"/>
                  </a:schemeClr>
                </a:solidFill>
              </a:rPr>
              <a:t>high </a:t>
            </a:r>
            <a:r>
              <a:rPr lang="en-ZA" sz="1200" dirty="0">
                <a:solidFill>
                  <a:schemeClr val="tx1">
                    <a:lumMod val="75000"/>
                    <a:lumOff val="25000"/>
                  </a:schemeClr>
                </a:solidFill>
              </a:rPr>
              <a:t>shutter speeds, the image may appear darker unless the iris is opened to </a:t>
            </a:r>
            <a:r>
              <a:rPr lang="en-ZA" sz="1200" dirty="0" smtClean="0">
                <a:solidFill>
                  <a:schemeClr val="tx1">
                    <a:lumMod val="75000"/>
                    <a:lumOff val="25000"/>
                  </a:schemeClr>
                </a:solidFill>
              </a:rPr>
              <a:t>compensate, or more lighting is added</a:t>
            </a:r>
            <a:r>
              <a:rPr lang="en-ZA" sz="1200" dirty="0" smtClean="0"/>
              <a:t>.</a:t>
            </a:r>
            <a:endParaRPr lang="en-ZA" sz="1200" dirty="0"/>
          </a:p>
        </p:txBody>
      </p:sp>
    </p:spTree>
    <p:extLst>
      <p:ext uri="{BB962C8B-B14F-4D97-AF65-F5344CB8AC3E}">
        <p14:creationId xmlns:p14="http://schemas.microsoft.com/office/powerpoint/2010/main" val="1576614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9044" y="530677"/>
            <a:ext cx="5610041" cy="4283529"/>
          </a:xfrm>
          <a:prstGeom prst="rect">
            <a:avLst/>
          </a:prstGeom>
          <a:ln w="19050">
            <a:solidFill>
              <a:schemeClr val="bg2">
                <a:lumMod val="50000"/>
              </a:schemeClr>
            </a:solidFill>
          </a:ln>
        </p:spPr>
      </p:pic>
      <p:sp>
        <p:nvSpPr>
          <p:cNvPr id="3" name="TextBox 2"/>
          <p:cNvSpPr txBox="1"/>
          <p:nvPr/>
        </p:nvSpPr>
        <p:spPr>
          <a:xfrm>
            <a:off x="906235" y="5690507"/>
            <a:ext cx="9960740" cy="369332"/>
          </a:xfrm>
          <a:prstGeom prst="rect">
            <a:avLst/>
          </a:prstGeom>
          <a:noFill/>
        </p:spPr>
        <p:txBody>
          <a:bodyPr wrap="none" rtlCol="0">
            <a:spAutoFit/>
          </a:bodyPr>
          <a:lstStyle/>
          <a:p>
            <a:r>
              <a:rPr lang="en-ZA" dirty="0" smtClean="0"/>
              <a:t>With a number-plate in the capture area, click the Analyse button, and check if the results are acceptable</a:t>
            </a:r>
            <a:endParaRPr lang="en-ZA" dirty="0"/>
          </a:p>
        </p:txBody>
      </p:sp>
      <p:cxnSp>
        <p:nvCxnSpPr>
          <p:cNvPr id="4" name="Straight Arrow Connector 3"/>
          <p:cNvCxnSpPr/>
          <p:nvPr/>
        </p:nvCxnSpPr>
        <p:spPr>
          <a:xfrm flipV="1">
            <a:off x="1061358" y="4531179"/>
            <a:ext cx="1249135" cy="115932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61358" y="4531178"/>
            <a:ext cx="2065563" cy="115932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423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s difference between c and cs mount lens for ip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36627" y="4169097"/>
            <a:ext cx="204286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ages difference between c and cs mount lens for ip 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281" y="222123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s-mount-versus-c-mou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 y="2899353"/>
            <a:ext cx="5464684"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 vs cs mount len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906" y="4364360"/>
            <a:ext cx="51435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4568" y="540774"/>
            <a:ext cx="3383811" cy="369332"/>
          </a:xfrm>
          <a:prstGeom prst="rect">
            <a:avLst/>
          </a:prstGeom>
          <a:noFill/>
        </p:spPr>
        <p:txBody>
          <a:bodyPr wrap="none" rtlCol="0">
            <a:spAutoFit/>
          </a:bodyPr>
          <a:lstStyle/>
          <a:p>
            <a:r>
              <a:rPr lang="en-ZA" dirty="0" smtClean="0"/>
              <a:t>CS mount vs C mount    If the lens </a:t>
            </a:r>
            <a:endParaRPr lang="en-ZA" dirty="0"/>
          </a:p>
        </p:txBody>
      </p:sp>
    </p:spTree>
    <p:extLst>
      <p:ext uri="{BB962C8B-B14F-4D97-AF65-F5344CB8AC3E}">
        <p14:creationId xmlns:p14="http://schemas.microsoft.com/office/powerpoint/2010/main" val="1340749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040" y="1795244"/>
            <a:ext cx="10410738" cy="1815882"/>
          </a:xfrm>
          <a:prstGeom prst="rect">
            <a:avLst/>
          </a:prstGeom>
          <a:noFill/>
        </p:spPr>
        <p:txBody>
          <a:bodyPr wrap="square" rtlCol="0">
            <a:spAutoFit/>
          </a:bodyPr>
          <a:lstStyle/>
          <a:p>
            <a:pPr eaLnBrk="0" fontAlgn="base" hangingPunct="0">
              <a:spcBef>
                <a:spcPct val="0"/>
              </a:spcBef>
              <a:spcAft>
                <a:spcPct val="0"/>
              </a:spcAft>
            </a:pPr>
            <a:r>
              <a:rPr lang="en-US" altLang="en-US" sz="1400" dirty="0" smtClean="0">
                <a:latin typeface="Arial" panose="020B0604020202020204" pitchFamily="34" charset="0"/>
              </a:rPr>
              <a:t>The </a:t>
            </a:r>
            <a:r>
              <a:rPr lang="en-US" altLang="en-US" sz="1400" dirty="0">
                <a:latin typeface="Arial" panose="020B0604020202020204" pitchFamily="34" charset="0"/>
              </a:rPr>
              <a:t>image on the left is an example of a full spectrum light source with a kelvin temperature similar to natural daylight and a CRI of 93. The image on the right is from a </a:t>
            </a:r>
            <a:r>
              <a:rPr lang="en-US" altLang="en-US" sz="1400" dirty="0" smtClean="0">
                <a:latin typeface="Arial" panose="020B0604020202020204" pitchFamily="34" charset="0"/>
              </a:rPr>
              <a:t>halogen </a:t>
            </a:r>
            <a:r>
              <a:rPr lang="en-US" altLang="en-US" sz="1400" dirty="0">
                <a:latin typeface="Arial" panose="020B0604020202020204" pitchFamily="34" charset="0"/>
              </a:rPr>
              <a:t>bulb source touted as having a "spectral match to daylight" and a CRI of 98. So why does her white hat appear yellow and not white in the photo? It is because the CRI calculation and spectral match was done against a 4100k reference source which is several shades more yellow than the actual sunlight striking the earth's surface. Remember CRI can only be determined by using a reference that has the same color temperature. A true spectral match to daylight would only occur in the 5000-6000k range, not at daylight if it were only 4100k! In our opinion, it is unfortunate that marketing strategies like this are allowed to exist, but can be easily avoided by the educated consumer.</a:t>
            </a:r>
          </a:p>
          <a:p>
            <a:pPr lvl="0" eaLnBrk="0" fontAlgn="base" hangingPunct="0">
              <a:spcBef>
                <a:spcPct val="0"/>
              </a:spcBef>
              <a:spcAft>
                <a:spcPct val="0"/>
              </a:spcAft>
            </a:pPr>
            <a:endParaRPr lang="en-US" altLang="en-US" sz="1400" dirty="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520117" y="3476956"/>
            <a:ext cx="2592872" cy="2016678"/>
          </a:xfrm>
          <a:prstGeom prst="rect">
            <a:avLst/>
          </a:prstGeom>
        </p:spPr>
      </p:pic>
      <p:sp>
        <p:nvSpPr>
          <p:cNvPr id="4" name="TextBox 3"/>
          <p:cNvSpPr txBox="1"/>
          <p:nvPr/>
        </p:nvSpPr>
        <p:spPr>
          <a:xfrm>
            <a:off x="1216404" y="335560"/>
            <a:ext cx="924740" cy="369332"/>
          </a:xfrm>
          <a:prstGeom prst="rect">
            <a:avLst/>
          </a:prstGeom>
          <a:noFill/>
        </p:spPr>
        <p:txBody>
          <a:bodyPr wrap="none" rtlCol="0">
            <a:spAutoFit/>
          </a:bodyPr>
          <a:lstStyle/>
          <a:p>
            <a:r>
              <a:rPr lang="en-ZA" dirty="0" smtClean="0"/>
              <a:t>Lighting</a:t>
            </a:r>
            <a:endParaRPr lang="en-ZA" dirty="0"/>
          </a:p>
        </p:txBody>
      </p:sp>
      <p:sp>
        <p:nvSpPr>
          <p:cNvPr id="5" name="TextBox 4"/>
          <p:cNvSpPr txBox="1"/>
          <p:nvPr/>
        </p:nvSpPr>
        <p:spPr>
          <a:xfrm>
            <a:off x="520117" y="1065402"/>
            <a:ext cx="5985228" cy="369332"/>
          </a:xfrm>
          <a:prstGeom prst="rect">
            <a:avLst/>
          </a:prstGeom>
          <a:noFill/>
        </p:spPr>
        <p:txBody>
          <a:bodyPr wrap="none" rtlCol="0">
            <a:spAutoFit/>
          </a:bodyPr>
          <a:lstStyle/>
          <a:p>
            <a:r>
              <a:rPr lang="en-ZA" dirty="0" smtClean="0"/>
              <a:t>Sufficient and good lighting is crucial for the correct operation</a:t>
            </a:r>
            <a:endParaRPr lang="en-ZA" dirty="0"/>
          </a:p>
        </p:txBody>
      </p:sp>
      <p:sp>
        <p:nvSpPr>
          <p:cNvPr id="6" name="TextBox 5"/>
          <p:cNvSpPr txBox="1"/>
          <p:nvPr/>
        </p:nvSpPr>
        <p:spPr>
          <a:xfrm>
            <a:off x="520117" y="1400853"/>
            <a:ext cx="7100470" cy="369332"/>
          </a:xfrm>
          <a:prstGeom prst="rect">
            <a:avLst/>
          </a:prstGeom>
          <a:noFill/>
        </p:spPr>
        <p:txBody>
          <a:bodyPr wrap="none" rtlCol="0">
            <a:spAutoFit/>
          </a:bodyPr>
          <a:lstStyle/>
          <a:p>
            <a:r>
              <a:rPr lang="en-ZA" dirty="0" smtClean="0"/>
              <a:t>A point to note is the correct Colour rendering Index (CRI) of the Lighting  </a:t>
            </a:r>
            <a:endParaRPr lang="en-ZA" dirty="0"/>
          </a:p>
        </p:txBody>
      </p:sp>
      <p:sp>
        <p:nvSpPr>
          <p:cNvPr id="7" name="TextBox 6"/>
          <p:cNvSpPr txBox="1"/>
          <p:nvPr/>
        </p:nvSpPr>
        <p:spPr>
          <a:xfrm>
            <a:off x="3118360" y="3966575"/>
            <a:ext cx="9004453" cy="954107"/>
          </a:xfrm>
          <a:prstGeom prst="rect">
            <a:avLst/>
          </a:prstGeom>
          <a:noFill/>
        </p:spPr>
        <p:txBody>
          <a:bodyPr wrap="none" rtlCol="0">
            <a:spAutoFit/>
          </a:bodyPr>
          <a:lstStyle/>
          <a:p>
            <a:r>
              <a:rPr lang="en-ZA" dirty="0" smtClean="0"/>
              <a:t>Generally an good quality LED light with a </a:t>
            </a:r>
            <a:r>
              <a:rPr lang="en-ZA" sz="2000" b="1" dirty="0" smtClean="0"/>
              <a:t>CRI of 75 </a:t>
            </a:r>
            <a:r>
              <a:rPr lang="en-ZA" dirty="0" smtClean="0"/>
              <a:t>or above will render the colours correctly </a:t>
            </a:r>
            <a:br>
              <a:rPr lang="en-ZA" dirty="0" smtClean="0"/>
            </a:br>
            <a:r>
              <a:rPr lang="en-ZA" dirty="0" smtClean="0"/>
              <a:t>so that the colours are interpreted correctly when they are analysed</a:t>
            </a:r>
            <a:br>
              <a:rPr lang="en-ZA" dirty="0" smtClean="0"/>
            </a:br>
            <a:endParaRPr lang="en-ZA" dirty="0"/>
          </a:p>
        </p:txBody>
      </p:sp>
    </p:spTree>
    <p:extLst>
      <p:ext uri="{BB962C8B-B14F-4D97-AF65-F5344CB8AC3E}">
        <p14:creationId xmlns:p14="http://schemas.microsoft.com/office/powerpoint/2010/main" val="571311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Preliminary</a:t>
            </a:r>
            <a:br>
              <a:rPr lang="en-ZA" dirty="0" smtClean="0"/>
            </a:br>
            <a:r>
              <a:rPr lang="en-ZA" dirty="0" smtClean="0"/>
              <a:t>ANPR Support Questions</a:t>
            </a:r>
            <a:endParaRPr lang="en-ZA" dirty="0"/>
          </a:p>
        </p:txBody>
      </p:sp>
      <p:sp>
        <p:nvSpPr>
          <p:cNvPr id="3" name="Subtitle 2"/>
          <p:cNvSpPr>
            <a:spLocks noGrp="1"/>
          </p:cNvSpPr>
          <p:nvPr>
            <p:ph type="subTitle" idx="1"/>
          </p:nvPr>
        </p:nvSpPr>
        <p:spPr/>
        <p:txBody>
          <a:bodyPr/>
          <a:lstStyle/>
          <a:p>
            <a:r>
              <a:rPr lang="en-ZA" dirty="0" smtClean="0"/>
              <a:t> </a:t>
            </a:r>
            <a:endParaRPr lang="en-ZA" dirty="0"/>
          </a:p>
        </p:txBody>
      </p:sp>
    </p:spTree>
    <p:extLst>
      <p:ext uri="{BB962C8B-B14F-4D97-AF65-F5344CB8AC3E}">
        <p14:creationId xmlns:p14="http://schemas.microsoft.com/office/powerpoint/2010/main" val="1113066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490" y="73479"/>
            <a:ext cx="10196052" cy="7017306"/>
          </a:xfrm>
          <a:prstGeom prst="rect">
            <a:avLst/>
          </a:prstGeom>
          <a:noFill/>
        </p:spPr>
        <p:txBody>
          <a:bodyPr wrap="square" rtlCol="0">
            <a:spAutoFit/>
          </a:bodyPr>
          <a:lstStyle/>
          <a:p>
            <a:r>
              <a:rPr lang="en-ZA" sz="1400" dirty="0" smtClean="0"/>
              <a:t>Is camera mounted firmly?</a:t>
            </a:r>
            <a:br>
              <a:rPr lang="en-ZA" sz="1400" dirty="0" smtClean="0"/>
            </a:br>
            <a:r>
              <a:rPr lang="en-ZA" sz="1400" dirty="0" smtClean="0"/>
              <a:t>( there must be no movement in the camera with respect to the ground, in other words, even the pole must be secure)</a:t>
            </a:r>
          </a:p>
          <a:p>
            <a:endParaRPr lang="en-ZA" sz="1400" dirty="0"/>
          </a:p>
          <a:p>
            <a:r>
              <a:rPr lang="en-ZA" sz="1400" dirty="0" smtClean="0"/>
              <a:t>What is the camera model?</a:t>
            </a:r>
          </a:p>
          <a:p>
            <a:endParaRPr lang="en-ZA" sz="1400" dirty="0"/>
          </a:p>
          <a:p>
            <a:r>
              <a:rPr lang="en-ZA" sz="1400" dirty="0" smtClean="0"/>
              <a:t>Is the lens the one supplied with the camera, or was another fitted</a:t>
            </a:r>
          </a:p>
          <a:p>
            <a:endParaRPr lang="en-ZA" sz="1400" dirty="0"/>
          </a:p>
          <a:p>
            <a:r>
              <a:rPr lang="en-ZA" sz="1400" dirty="0" smtClean="0"/>
              <a:t> Which camera driver is being used</a:t>
            </a:r>
          </a:p>
          <a:p>
            <a:endParaRPr lang="en-ZA" sz="1400" dirty="0"/>
          </a:p>
          <a:p>
            <a:r>
              <a:rPr lang="en-ZA" sz="1400" dirty="0" smtClean="0"/>
              <a:t>Is the topography  of the area between the camera and the number plate flat or not</a:t>
            </a:r>
          </a:p>
          <a:p>
            <a:endParaRPr lang="en-ZA" sz="1400" dirty="0"/>
          </a:p>
          <a:p>
            <a:r>
              <a:rPr lang="en-ZA" sz="1400" dirty="0" smtClean="0"/>
              <a:t>What is the approx. height of the camera</a:t>
            </a:r>
          </a:p>
          <a:p>
            <a:endParaRPr lang="en-ZA" sz="1400" dirty="0"/>
          </a:p>
          <a:p>
            <a:r>
              <a:rPr lang="en-ZA" sz="1400" dirty="0" smtClean="0"/>
              <a:t>If the vehicle was traveling in a straight line, how far to the side is the camera mounted</a:t>
            </a:r>
          </a:p>
          <a:p>
            <a:endParaRPr lang="en-ZA" sz="1400" dirty="0"/>
          </a:p>
          <a:p>
            <a:r>
              <a:rPr lang="en-ZA" sz="1400" dirty="0" smtClean="0"/>
              <a:t>What is the approx. distance from the camera lens to the furthest point when capturing  the plate</a:t>
            </a:r>
          </a:p>
          <a:p>
            <a:endParaRPr lang="en-ZA" sz="1400" dirty="0"/>
          </a:p>
          <a:p>
            <a:r>
              <a:rPr lang="en-ZA" sz="1400" dirty="0" smtClean="0"/>
              <a:t>What is the approx. distance from the camera lens to the closest point when capturing  the plate </a:t>
            </a:r>
          </a:p>
          <a:p>
            <a:endParaRPr lang="en-ZA" sz="1400" dirty="0"/>
          </a:p>
          <a:p>
            <a:r>
              <a:rPr lang="en-ZA" sz="1400" dirty="0" smtClean="0"/>
              <a:t>Is the vehicle traveling when capturing</a:t>
            </a:r>
          </a:p>
          <a:p>
            <a:endParaRPr lang="en-ZA" sz="1400" dirty="0"/>
          </a:p>
          <a:p>
            <a:r>
              <a:rPr lang="en-ZA" sz="1400" dirty="0" smtClean="0"/>
              <a:t>What  speed is vehicle traveling at</a:t>
            </a:r>
          </a:p>
          <a:p>
            <a:endParaRPr lang="en-ZA" sz="1400" dirty="0"/>
          </a:p>
          <a:p>
            <a:r>
              <a:rPr lang="en-ZA" sz="1400" dirty="0" smtClean="0"/>
              <a:t>What is the camera shutter speed        ( if vehicle speed exceeds 15km/hr)</a:t>
            </a:r>
          </a:p>
          <a:p>
            <a:endParaRPr lang="en-ZA" sz="1400" dirty="0"/>
          </a:p>
          <a:p>
            <a:r>
              <a:rPr lang="en-ZA" sz="1400" dirty="0" smtClean="0"/>
              <a:t>What is the varifocal set at -  near or far</a:t>
            </a:r>
            <a:br>
              <a:rPr lang="en-ZA" sz="1400" dirty="0" smtClean="0"/>
            </a:br>
            <a:r>
              <a:rPr lang="en-ZA" sz="1400" dirty="0" smtClean="0"/>
              <a:t>( if lens is 3mm-8.5mm     near is 3mm and far is 8.5mm)</a:t>
            </a:r>
          </a:p>
          <a:p>
            <a:endParaRPr lang="en-ZA" sz="1400" dirty="0"/>
          </a:p>
          <a:p>
            <a:r>
              <a:rPr lang="en-ZA" sz="1400" dirty="0" smtClean="0"/>
              <a:t>What is the camera frame per second setting (20 fps)</a:t>
            </a:r>
          </a:p>
          <a:p>
            <a:endParaRPr lang="en-ZA" sz="1400" dirty="0"/>
          </a:p>
          <a:p>
            <a:r>
              <a:rPr lang="en-ZA" sz="1400" dirty="0" smtClean="0"/>
              <a:t>What is the LPR frame setting ( </a:t>
            </a:r>
            <a:r>
              <a:rPr lang="en-ZA" sz="1400" smtClean="0"/>
              <a:t>5 default)</a:t>
            </a:r>
            <a:endParaRPr lang="en-ZA" sz="1400" dirty="0" smtClean="0"/>
          </a:p>
          <a:p>
            <a:endParaRPr lang="en-ZA" sz="1600" dirty="0"/>
          </a:p>
        </p:txBody>
      </p:sp>
    </p:spTree>
    <p:extLst>
      <p:ext uri="{BB962C8B-B14F-4D97-AF65-F5344CB8AC3E}">
        <p14:creationId xmlns:p14="http://schemas.microsoft.com/office/powerpoint/2010/main" val="3150731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7464" y="360727"/>
            <a:ext cx="4085414" cy="2893100"/>
          </a:xfrm>
          <a:prstGeom prst="rect">
            <a:avLst/>
          </a:prstGeom>
          <a:noFill/>
        </p:spPr>
        <p:txBody>
          <a:bodyPr wrap="none" rtlCol="0">
            <a:spAutoFit/>
          </a:bodyPr>
          <a:lstStyle/>
          <a:p>
            <a:r>
              <a:rPr lang="en-ZA" sz="1400" dirty="0" smtClean="0"/>
              <a:t>What trigger is being used</a:t>
            </a:r>
          </a:p>
          <a:p>
            <a:endParaRPr lang="en-ZA" sz="1400" dirty="0"/>
          </a:p>
          <a:p>
            <a:r>
              <a:rPr lang="en-ZA" sz="1400" dirty="0" smtClean="0"/>
              <a:t>Which language library is loaded</a:t>
            </a:r>
          </a:p>
          <a:p>
            <a:endParaRPr lang="en-ZA" sz="1400" dirty="0"/>
          </a:p>
          <a:p>
            <a:r>
              <a:rPr lang="en-ZA" sz="1400" dirty="0" smtClean="0"/>
              <a:t>Is the ANPR engine being shown as licensed</a:t>
            </a:r>
          </a:p>
          <a:p>
            <a:endParaRPr lang="en-ZA" sz="1400" dirty="0"/>
          </a:p>
          <a:p>
            <a:r>
              <a:rPr lang="en-ZA" sz="1400" dirty="0" smtClean="0"/>
              <a:t>What lighting is being used  IR or visible</a:t>
            </a:r>
          </a:p>
          <a:p>
            <a:endParaRPr lang="en-ZA" sz="1400" dirty="0"/>
          </a:p>
          <a:p>
            <a:r>
              <a:rPr lang="en-ZA" sz="1400" dirty="0" smtClean="0"/>
              <a:t>If IR lighting, is it on the camera or external</a:t>
            </a:r>
          </a:p>
          <a:p>
            <a:endParaRPr lang="en-ZA" sz="1400" dirty="0"/>
          </a:p>
          <a:p>
            <a:r>
              <a:rPr lang="en-ZA" sz="1400" dirty="0" smtClean="0"/>
              <a:t>Is there a lot of advertising around the number plates</a:t>
            </a:r>
          </a:p>
          <a:p>
            <a:endParaRPr lang="en-ZA" sz="1400" dirty="0"/>
          </a:p>
          <a:p>
            <a:endParaRPr lang="en-ZA" sz="1400" dirty="0"/>
          </a:p>
        </p:txBody>
      </p:sp>
    </p:spTree>
    <p:extLst>
      <p:ext uri="{BB962C8B-B14F-4D97-AF65-F5344CB8AC3E}">
        <p14:creationId xmlns:p14="http://schemas.microsoft.com/office/powerpoint/2010/main" val="707743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666" y="743425"/>
            <a:ext cx="10907486" cy="3139321"/>
          </a:xfrm>
          <a:prstGeom prst="rect">
            <a:avLst/>
          </a:prstGeom>
        </p:spPr>
        <p:txBody>
          <a:bodyPr wrap="square">
            <a:spAutoFit/>
          </a:bodyPr>
          <a:lstStyle/>
          <a:p>
            <a:r>
              <a:rPr lang="en-ZA" dirty="0" smtClean="0"/>
              <a:t>Advances </a:t>
            </a:r>
            <a:r>
              <a:rPr lang="en-ZA" dirty="0"/>
              <a:t>in chip design, </a:t>
            </a:r>
            <a:r>
              <a:rPr lang="en-ZA" dirty="0" smtClean="0"/>
              <a:t>and production </a:t>
            </a:r>
            <a:r>
              <a:rPr lang="en-ZA" dirty="0"/>
              <a:t>techniques </a:t>
            </a:r>
            <a:r>
              <a:rPr lang="en-ZA" dirty="0" smtClean="0"/>
              <a:t>are </a:t>
            </a:r>
            <a:r>
              <a:rPr lang="en-ZA" dirty="0"/>
              <a:t>bringing </a:t>
            </a:r>
            <a:r>
              <a:rPr lang="en-ZA" dirty="0" smtClean="0"/>
              <a:t>License </a:t>
            </a:r>
            <a:r>
              <a:rPr lang="en-ZA" dirty="0"/>
              <a:t>Plate Recognition </a:t>
            </a:r>
            <a:r>
              <a:rPr lang="en-ZA" dirty="0" smtClean="0"/>
              <a:t>capabilities into </a:t>
            </a:r>
            <a:r>
              <a:rPr lang="en-ZA" dirty="0"/>
              <a:t>lower priced cameras very rapidly. </a:t>
            </a:r>
          </a:p>
          <a:p>
            <a:r>
              <a:rPr lang="en-ZA" dirty="0" smtClean="0"/>
              <a:t>With these lower price </a:t>
            </a:r>
            <a:r>
              <a:rPr lang="en-ZA" dirty="0"/>
              <a:t>level, </a:t>
            </a:r>
            <a:r>
              <a:rPr lang="en-ZA" dirty="0" smtClean="0"/>
              <a:t>and lower spec cameras a </a:t>
            </a:r>
            <a:r>
              <a:rPr lang="en-ZA" dirty="0"/>
              <a:t>person should keep their expectations modest.</a:t>
            </a:r>
          </a:p>
          <a:p>
            <a:r>
              <a:rPr lang="en-ZA" dirty="0"/>
              <a:t>Distance, lighting, speed of vehicle </a:t>
            </a:r>
            <a:r>
              <a:rPr lang="en-ZA" dirty="0" smtClean="0"/>
              <a:t>and camera specs like image sensor size, focal length, and megapixels are </a:t>
            </a:r>
            <a:r>
              <a:rPr lang="en-ZA" dirty="0"/>
              <a:t>all factors that will impact your degree of success.</a:t>
            </a:r>
          </a:p>
          <a:p>
            <a:r>
              <a:rPr lang="en-ZA" dirty="0"/>
              <a:t>Ultimately, it will come down to </a:t>
            </a:r>
            <a:r>
              <a:rPr lang="en-ZA" dirty="0" smtClean="0"/>
              <a:t>lighting and how </a:t>
            </a:r>
            <a:r>
              <a:rPr lang="en-ZA" dirty="0"/>
              <a:t>many pixels you have to work with. </a:t>
            </a:r>
            <a:r>
              <a:rPr lang="en-ZA" dirty="0" smtClean="0"/>
              <a:t>Generally if the height of the license plate font occupies 20 vertical pixels in the captured image,  then letter and number definition and hence recognition can occur</a:t>
            </a:r>
          </a:p>
          <a:p>
            <a:r>
              <a:rPr lang="en-ZA" dirty="0" smtClean="0"/>
              <a:t> As </a:t>
            </a:r>
            <a:r>
              <a:rPr lang="en-ZA" dirty="0"/>
              <a:t>an </a:t>
            </a:r>
            <a:r>
              <a:rPr lang="en-ZA" dirty="0" smtClean="0"/>
              <a:t>example</a:t>
            </a:r>
            <a:r>
              <a:rPr lang="en-ZA" dirty="0"/>
              <a:t>, at </a:t>
            </a:r>
            <a:r>
              <a:rPr lang="en-ZA" dirty="0" smtClean="0"/>
              <a:t>10 Meters, </a:t>
            </a:r>
            <a:r>
              <a:rPr lang="en-ZA" dirty="0"/>
              <a:t>using </a:t>
            </a:r>
            <a:r>
              <a:rPr lang="en-ZA" dirty="0" smtClean="0"/>
              <a:t>a 2Mega pixel camera with a 1/3” sensor and a 8mm </a:t>
            </a:r>
            <a:r>
              <a:rPr lang="en-ZA" dirty="0"/>
              <a:t>lens </a:t>
            </a:r>
            <a:r>
              <a:rPr lang="en-ZA" dirty="0" smtClean="0"/>
              <a:t>, </a:t>
            </a:r>
            <a:r>
              <a:rPr lang="en-ZA" dirty="0"/>
              <a:t>viewing </a:t>
            </a:r>
            <a:r>
              <a:rPr lang="en-ZA" dirty="0" smtClean="0"/>
              <a:t>a standard 520mm X 113mm license </a:t>
            </a:r>
            <a:r>
              <a:rPr lang="en-ZA" dirty="0"/>
              <a:t>plate, with </a:t>
            </a:r>
            <a:r>
              <a:rPr lang="en-ZA" dirty="0" smtClean="0"/>
              <a:t>8 </a:t>
            </a:r>
            <a:r>
              <a:rPr lang="en-ZA" dirty="0"/>
              <a:t>letters and </a:t>
            </a:r>
            <a:r>
              <a:rPr lang="en-ZA" dirty="0" smtClean="0"/>
              <a:t>numbers on it and who’s font height is 75mm, </a:t>
            </a:r>
            <a:r>
              <a:rPr lang="en-ZA" dirty="0"/>
              <a:t>will most likely </a:t>
            </a:r>
            <a:r>
              <a:rPr lang="en-ZA" dirty="0" smtClean="0"/>
              <a:t> achieve about an 18 pixel font height. ( this should </a:t>
            </a:r>
            <a:r>
              <a:rPr lang="en-ZA" u="sng" dirty="0" smtClean="0"/>
              <a:t>usually</a:t>
            </a:r>
            <a:r>
              <a:rPr lang="en-ZA" dirty="0" smtClean="0"/>
              <a:t> result in successful recognition)</a:t>
            </a:r>
          </a:p>
        </p:txBody>
      </p:sp>
      <p:grpSp>
        <p:nvGrpSpPr>
          <p:cNvPr id="31" name="Group 30"/>
          <p:cNvGrpSpPr/>
          <p:nvPr/>
        </p:nvGrpSpPr>
        <p:grpSpPr>
          <a:xfrm>
            <a:off x="3473199" y="4016535"/>
            <a:ext cx="5024436" cy="2586719"/>
            <a:chOff x="4286931" y="3748087"/>
            <a:chExt cx="5024436" cy="2586719"/>
          </a:xfrm>
        </p:grpSpPr>
        <p:pic>
          <p:nvPicPr>
            <p:cNvPr id="3" name="Picture 2"/>
            <p:cNvPicPr>
              <a:picLocks noChangeAspect="1"/>
            </p:cNvPicPr>
            <p:nvPr/>
          </p:nvPicPr>
          <p:blipFill>
            <a:blip r:embed="rId2"/>
            <a:stretch>
              <a:fillRect/>
            </a:stretch>
          </p:blipFill>
          <p:spPr>
            <a:xfrm>
              <a:off x="4326390" y="3772581"/>
              <a:ext cx="3667125" cy="25622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8103" flipH="1">
              <a:off x="4286931" y="3748087"/>
              <a:ext cx="889907" cy="613002"/>
            </a:xfrm>
            <a:prstGeom prst="rect">
              <a:avLst/>
            </a:prstGeom>
          </p:spPr>
        </p:pic>
        <p:sp>
          <p:nvSpPr>
            <p:cNvPr id="5" name="Flowchart: Manual Operation 4"/>
            <p:cNvSpPr/>
            <p:nvPr/>
          </p:nvSpPr>
          <p:spPr>
            <a:xfrm rot="6771392">
              <a:off x="5489705" y="3603242"/>
              <a:ext cx="1384122" cy="240818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4052"/>
                <a:gd name="connsiteY0" fmla="*/ 0 h 10183"/>
                <a:gd name="connsiteX1" fmla="*/ 14052 w 14052"/>
                <a:gd name="connsiteY1" fmla="*/ 183 h 10183"/>
                <a:gd name="connsiteX2" fmla="*/ 12052 w 14052"/>
                <a:gd name="connsiteY2" fmla="*/ 10183 h 10183"/>
                <a:gd name="connsiteX3" fmla="*/ 6052 w 14052"/>
                <a:gd name="connsiteY3" fmla="*/ 10183 h 10183"/>
                <a:gd name="connsiteX4" fmla="*/ 0 w 14052"/>
                <a:gd name="connsiteY4" fmla="*/ 0 h 10183"/>
                <a:gd name="connsiteX0" fmla="*/ 0 w 18450"/>
                <a:gd name="connsiteY0" fmla="*/ 0 h 10183"/>
                <a:gd name="connsiteX1" fmla="*/ 18450 w 18450"/>
                <a:gd name="connsiteY1" fmla="*/ 466 h 10183"/>
                <a:gd name="connsiteX2" fmla="*/ 12052 w 18450"/>
                <a:gd name="connsiteY2" fmla="*/ 10183 h 10183"/>
                <a:gd name="connsiteX3" fmla="*/ 6052 w 18450"/>
                <a:gd name="connsiteY3" fmla="*/ 10183 h 10183"/>
                <a:gd name="connsiteX4" fmla="*/ 0 w 18450"/>
                <a:gd name="connsiteY4" fmla="*/ 0 h 10183"/>
                <a:gd name="connsiteX0" fmla="*/ 0 w 18450"/>
                <a:gd name="connsiteY0" fmla="*/ 0 h 10183"/>
                <a:gd name="connsiteX1" fmla="*/ 18450 w 18450"/>
                <a:gd name="connsiteY1" fmla="*/ 466 h 10183"/>
                <a:gd name="connsiteX2" fmla="*/ 10465 w 18450"/>
                <a:gd name="connsiteY2" fmla="*/ 10093 h 10183"/>
                <a:gd name="connsiteX3" fmla="*/ 6052 w 18450"/>
                <a:gd name="connsiteY3" fmla="*/ 10183 h 10183"/>
                <a:gd name="connsiteX4" fmla="*/ 0 w 18450"/>
                <a:gd name="connsiteY4" fmla="*/ 0 h 10183"/>
                <a:gd name="connsiteX0" fmla="*/ 0 w 18450"/>
                <a:gd name="connsiteY0" fmla="*/ 0 h 10244"/>
                <a:gd name="connsiteX1" fmla="*/ 18450 w 18450"/>
                <a:gd name="connsiteY1" fmla="*/ 466 h 10244"/>
                <a:gd name="connsiteX2" fmla="*/ 10465 w 18450"/>
                <a:gd name="connsiteY2" fmla="*/ 10093 h 10244"/>
                <a:gd name="connsiteX3" fmla="*/ 6611 w 18450"/>
                <a:gd name="connsiteY3" fmla="*/ 10244 h 10244"/>
                <a:gd name="connsiteX4" fmla="*/ 0 w 18450"/>
                <a:gd name="connsiteY4" fmla="*/ 0 h 10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0" h="10244">
                  <a:moveTo>
                    <a:pt x="0" y="0"/>
                  </a:moveTo>
                  <a:lnTo>
                    <a:pt x="18450" y="466"/>
                  </a:lnTo>
                  <a:lnTo>
                    <a:pt x="10465" y="10093"/>
                  </a:lnTo>
                  <a:lnTo>
                    <a:pt x="6611" y="10244"/>
                  </a:lnTo>
                  <a:lnTo>
                    <a:pt x="0" y="0"/>
                  </a:lnTo>
                  <a:close/>
                </a:path>
              </a:pathLst>
            </a:cu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reeform 5"/>
            <p:cNvSpPr/>
            <p:nvPr/>
          </p:nvSpPr>
          <p:spPr>
            <a:xfrm>
              <a:off x="7617278" y="5004230"/>
              <a:ext cx="987879" cy="212748"/>
            </a:xfrm>
            <a:custGeom>
              <a:avLst/>
              <a:gdLst>
                <a:gd name="connsiteX0" fmla="*/ 0 w 987879"/>
                <a:gd name="connsiteY0" fmla="*/ 212748 h 212748"/>
                <a:gd name="connsiteX1" fmla="*/ 48986 w 987879"/>
                <a:gd name="connsiteY1" fmla="*/ 204584 h 212748"/>
                <a:gd name="connsiteX2" fmla="*/ 130629 w 987879"/>
                <a:gd name="connsiteY2" fmla="*/ 188256 h 212748"/>
                <a:gd name="connsiteX3" fmla="*/ 334736 w 987879"/>
                <a:gd name="connsiteY3" fmla="*/ 180091 h 212748"/>
                <a:gd name="connsiteX4" fmla="*/ 432708 w 987879"/>
                <a:gd name="connsiteY4" fmla="*/ 155598 h 212748"/>
                <a:gd name="connsiteX5" fmla="*/ 514350 w 987879"/>
                <a:gd name="connsiteY5" fmla="*/ 139270 h 212748"/>
                <a:gd name="connsiteX6" fmla="*/ 612322 w 987879"/>
                <a:gd name="connsiteY6" fmla="*/ 106613 h 212748"/>
                <a:gd name="connsiteX7" fmla="*/ 718458 w 987879"/>
                <a:gd name="connsiteY7" fmla="*/ 41298 h 212748"/>
                <a:gd name="connsiteX8" fmla="*/ 775608 w 987879"/>
                <a:gd name="connsiteY8" fmla="*/ 33134 h 212748"/>
                <a:gd name="connsiteX9" fmla="*/ 800100 w 987879"/>
                <a:gd name="connsiteY9" fmla="*/ 24970 h 212748"/>
                <a:gd name="connsiteX10" fmla="*/ 930729 w 987879"/>
                <a:gd name="connsiteY10" fmla="*/ 8641 h 212748"/>
                <a:gd name="connsiteX11" fmla="*/ 987879 w 987879"/>
                <a:gd name="connsiteY11" fmla="*/ 477 h 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879" h="212748">
                  <a:moveTo>
                    <a:pt x="0" y="212748"/>
                  </a:moveTo>
                  <a:cubicBezTo>
                    <a:pt x="16329" y="210027"/>
                    <a:pt x="32754" y="207830"/>
                    <a:pt x="48986" y="204584"/>
                  </a:cubicBezTo>
                  <a:cubicBezTo>
                    <a:pt x="84992" y="197383"/>
                    <a:pt x="89327" y="190921"/>
                    <a:pt x="130629" y="188256"/>
                  </a:cubicBezTo>
                  <a:cubicBezTo>
                    <a:pt x="198578" y="183872"/>
                    <a:pt x="266700" y="182813"/>
                    <a:pt x="334736" y="180091"/>
                  </a:cubicBezTo>
                  <a:cubicBezTo>
                    <a:pt x="367393" y="171927"/>
                    <a:pt x="399883" y="163058"/>
                    <a:pt x="432708" y="155598"/>
                  </a:cubicBezTo>
                  <a:cubicBezTo>
                    <a:pt x="459771" y="149447"/>
                    <a:pt x="487575" y="146572"/>
                    <a:pt x="514350" y="139270"/>
                  </a:cubicBezTo>
                  <a:cubicBezTo>
                    <a:pt x="547561" y="130213"/>
                    <a:pt x="579665" y="117499"/>
                    <a:pt x="612322" y="106613"/>
                  </a:cubicBezTo>
                  <a:cubicBezTo>
                    <a:pt x="642661" y="86386"/>
                    <a:pt x="694902" y="50998"/>
                    <a:pt x="718458" y="41298"/>
                  </a:cubicBezTo>
                  <a:cubicBezTo>
                    <a:pt x="736252" y="33971"/>
                    <a:pt x="756558" y="35855"/>
                    <a:pt x="775608" y="33134"/>
                  </a:cubicBezTo>
                  <a:cubicBezTo>
                    <a:pt x="783772" y="30413"/>
                    <a:pt x="791751" y="27057"/>
                    <a:pt x="800100" y="24970"/>
                  </a:cubicBezTo>
                  <a:cubicBezTo>
                    <a:pt x="848301" y="12920"/>
                    <a:pt x="874967" y="13711"/>
                    <a:pt x="930729" y="8641"/>
                  </a:cubicBezTo>
                  <a:cubicBezTo>
                    <a:pt x="965549" y="-2965"/>
                    <a:pt x="946616" y="477"/>
                    <a:pt x="987879" y="4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Freeform 6"/>
            <p:cNvSpPr/>
            <p:nvPr/>
          </p:nvSpPr>
          <p:spPr>
            <a:xfrm>
              <a:off x="7603452" y="5287645"/>
              <a:ext cx="996043" cy="270021"/>
            </a:xfrm>
            <a:custGeom>
              <a:avLst/>
              <a:gdLst>
                <a:gd name="connsiteX0" fmla="*/ 0 w 996043"/>
                <a:gd name="connsiteY0" fmla="*/ 0 h 270021"/>
                <a:gd name="connsiteX1" fmla="*/ 40822 w 996043"/>
                <a:gd name="connsiteY1" fmla="*/ 48985 h 270021"/>
                <a:gd name="connsiteX2" fmla="*/ 122465 w 996043"/>
                <a:gd name="connsiteY2" fmla="*/ 81643 h 270021"/>
                <a:gd name="connsiteX3" fmla="*/ 244929 w 996043"/>
                <a:gd name="connsiteY3" fmla="*/ 122464 h 270021"/>
                <a:gd name="connsiteX4" fmla="*/ 277586 w 996043"/>
                <a:gd name="connsiteY4" fmla="*/ 130628 h 270021"/>
                <a:gd name="connsiteX5" fmla="*/ 400050 w 996043"/>
                <a:gd name="connsiteY5" fmla="*/ 171450 h 270021"/>
                <a:gd name="connsiteX6" fmla="*/ 481693 w 996043"/>
                <a:gd name="connsiteY6" fmla="*/ 195943 h 270021"/>
                <a:gd name="connsiteX7" fmla="*/ 547007 w 996043"/>
                <a:gd name="connsiteY7" fmla="*/ 204107 h 270021"/>
                <a:gd name="connsiteX8" fmla="*/ 751115 w 996043"/>
                <a:gd name="connsiteY8" fmla="*/ 220435 h 270021"/>
                <a:gd name="connsiteX9" fmla="*/ 840922 w 996043"/>
                <a:gd name="connsiteY9" fmla="*/ 236764 h 270021"/>
                <a:gd name="connsiteX10" fmla="*/ 881743 w 996043"/>
                <a:gd name="connsiteY10" fmla="*/ 244928 h 270021"/>
                <a:gd name="connsiteX11" fmla="*/ 963386 w 996043"/>
                <a:gd name="connsiteY11" fmla="*/ 269421 h 270021"/>
                <a:gd name="connsiteX12" fmla="*/ 996043 w 996043"/>
                <a:gd name="connsiteY12" fmla="*/ 269421 h 2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043" h="270021">
                  <a:moveTo>
                    <a:pt x="0" y="0"/>
                  </a:moveTo>
                  <a:cubicBezTo>
                    <a:pt x="13607" y="16328"/>
                    <a:pt x="23137" y="37195"/>
                    <a:pt x="40822" y="48985"/>
                  </a:cubicBezTo>
                  <a:cubicBezTo>
                    <a:pt x="65210" y="65244"/>
                    <a:pt x="94658" y="72374"/>
                    <a:pt x="122465" y="81643"/>
                  </a:cubicBezTo>
                  <a:lnTo>
                    <a:pt x="244929" y="122464"/>
                  </a:lnTo>
                  <a:cubicBezTo>
                    <a:pt x="255629" y="125843"/>
                    <a:pt x="266886" y="127249"/>
                    <a:pt x="277586" y="130628"/>
                  </a:cubicBezTo>
                  <a:cubicBezTo>
                    <a:pt x="318618" y="143586"/>
                    <a:pt x="360098" y="155470"/>
                    <a:pt x="400050" y="171450"/>
                  </a:cubicBezTo>
                  <a:cubicBezTo>
                    <a:pt x="442822" y="188558"/>
                    <a:pt x="436854" y="189044"/>
                    <a:pt x="481693" y="195943"/>
                  </a:cubicBezTo>
                  <a:cubicBezTo>
                    <a:pt x="503379" y="199279"/>
                    <a:pt x="525156" y="202121"/>
                    <a:pt x="547007" y="204107"/>
                  </a:cubicBezTo>
                  <a:cubicBezTo>
                    <a:pt x="614980" y="210286"/>
                    <a:pt x="683548" y="210782"/>
                    <a:pt x="751115" y="220435"/>
                  </a:cubicBezTo>
                  <a:cubicBezTo>
                    <a:pt x="850187" y="234589"/>
                    <a:pt x="771629" y="221366"/>
                    <a:pt x="840922" y="236764"/>
                  </a:cubicBezTo>
                  <a:cubicBezTo>
                    <a:pt x="854468" y="239774"/>
                    <a:pt x="868356" y="241277"/>
                    <a:pt x="881743" y="244928"/>
                  </a:cubicBezTo>
                  <a:cubicBezTo>
                    <a:pt x="901782" y="250393"/>
                    <a:pt x="939841" y="266478"/>
                    <a:pt x="963386" y="269421"/>
                  </a:cubicBezTo>
                  <a:cubicBezTo>
                    <a:pt x="974188" y="270771"/>
                    <a:pt x="985157" y="269421"/>
                    <a:pt x="996043" y="269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rot="569729">
              <a:off x="7332089" y="5214153"/>
              <a:ext cx="286143" cy="66418"/>
            </a:xfrm>
            <a:prstGeom prst="rect">
              <a:avLst/>
            </a:prstGeom>
            <a:solidFill>
              <a:schemeClr val="accent2">
                <a:lumMod val="40000"/>
                <a:lumOff val="60000"/>
                <a:alpha val="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8313658" y="5102979"/>
              <a:ext cx="997709" cy="369332"/>
            </a:xfrm>
            <a:prstGeom prst="rect">
              <a:avLst/>
            </a:prstGeom>
            <a:noFill/>
          </p:spPr>
          <p:txBody>
            <a:bodyPr wrap="none" rtlCol="0">
              <a:spAutoFit/>
            </a:bodyPr>
            <a:lstStyle/>
            <a:p>
              <a:r>
                <a:rPr lang="en-ZA" dirty="0" smtClean="0"/>
                <a:t>20 pixels</a:t>
              </a:r>
              <a:endParaRPr lang="en-ZA" dirty="0"/>
            </a:p>
          </p:txBody>
        </p:sp>
      </p:grpSp>
      <p:sp>
        <p:nvSpPr>
          <p:cNvPr id="32" name="TextBox 31"/>
          <p:cNvSpPr txBox="1"/>
          <p:nvPr/>
        </p:nvSpPr>
        <p:spPr>
          <a:xfrm>
            <a:off x="2253740" y="185033"/>
            <a:ext cx="2134239" cy="369332"/>
          </a:xfrm>
          <a:prstGeom prst="rect">
            <a:avLst/>
          </a:prstGeom>
          <a:noFill/>
        </p:spPr>
        <p:txBody>
          <a:bodyPr wrap="none" rtlCol="0">
            <a:spAutoFit/>
          </a:bodyPr>
          <a:lstStyle/>
          <a:p>
            <a:r>
              <a:rPr lang="en-ZA" dirty="0" smtClean="0"/>
              <a:t>Setting up the ANPR </a:t>
            </a:r>
            <a:endParaRPr lang="en-ZA" dirty="0"/>
          </a:p>
        </p:txBody>
      </p:sp>
    </p:spTree>
    <p:extLst>
      <p:ext uri="{BB962C8B-B14F-4D97-AF65-F5344CB8AC3E}">
        <p14:creationId xmlns:p14="http://schemas.microsoft.com/office/powerpoint/2010/main" val="1610721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000" t="-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48390" y="434496"/>
          <a:ext cx="5023758" cy="5876503"/>
        </p:xfrm>
        <a:graphic>
          <a:graphicData uri="http://schemas.openxmlformats.org/drawingml/2006/table">
            <a:tbl>
              <a:tblPr>
                <a:tableStyleId>{5C22544A-7EE6-4342-B048-85BDC9FD1C3A}</a:tableStyleId>
              </a:tblPr>
              <a:tblGrid>
                <a:gridCol w="1674586"/>
                <a:gridCol w="1674586"/>
                <a:gridCol w="1674586"/>
              </a:tblGrid>
              <a:tr h="601316">
                <a:tc gridSpan="3">
                  <a:txBody>
                    <a:bodyPr/>
                    <a:lstStyle/>
                    <a:p>
                      <a:pPr algn="ctr" fontAlgn="b"/>
                      <a:r>
                        <a:rPr lang="en-ZA" sz="2000" u="none" strike="noStrike" dirty="0">
                          <a:effectLst/>
                        </a:rPr>
                        <a:t>Image Sensor dimensions</a:t>
                      </a:r>
                      <a:endParaRPr lang="en-ZA" sz="2000" b="1" i="0" u="none" strike="noStrike" dirty="0">
                        <a:solidFill>
                          <a:srgbClr val="000000"/>
                        </a:solidFill>
                        <a:effectLst/>
                        <a:latin typeface="Calibri" panose="020F0502020204030204" pitchFamily="34" charset="0"/>
                      </a:endParaRPr>
                    </a:p>
                  </a:txBody>
                  <a:tcPr marL="0" marT="0" marB="0" anchor="b">
                    <a:lnB w="12700" cap="flat" cmpd="sng" algn="ctr">
                      <a:solidFill>
                        <a:schemeClr val="tx1"/>
                      </a:solidFill>
                      <a:prstDash val="solid"/>
                      <a:round/>
                      <a:headEnd type="none" w="med" len="med"/>
                      <a:tailEnd type="none" w="med" len="med"/>
                    </a:lnB>
                  </a:tcPr>
                </a:tc>
                <a:tc hMerge="1">
                  <a:txBody>
                    <a:bodyPr/>
                    <a:lstStyle/>
                    <a:p>
                      <a:pPr algn="ctr" fontAlgn="b"/>
                      <a:endParaRPr lang="en-ZA" sz="1100" b="1"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hMerge="1">
                  <a:txBody>
                    <a:bodyPr/>
                    <a:lstStyle/>
                    <a:p>
                      <a:pPr algn="ctr" fontAlgn="b"/>
                      <a:endParaRPr lang="en-ZA" sz="1100" b="1"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r>
              <a:tr h="601316">
                <a:tc>
                  <a:txBody>
                    <a:bodyPr/>
                    <a:lstStyle/>
                    <a:p>
                      <a:pPr algn="r" fontAlgn="b"/>
                      <a:endParaRPr lang="en-ZA" sz="1100" b="1" i="0" u="none" strike="noStrike" dirty="0">
                        <a:solidFill>
                          <a:srgbClr val="000000"/>
                        </a:solidFill>
                        <a:effectLst/>
                        <a:latin typeface="Calibri" panose="020F0502020204030204" pitchFamily="34" charset="0"/>
                      </a:endParaRPr>
                    </a:p>
                  </a:txBody>
                  <a:tcPr marL="0" marT="0" marB="0" anchor="b">
                    <a:lnT w="12700" cap="flat" cmpd="sng" algn="ctr">
                      <a:solidFill>
                        <a:schemeClr val="tx1"/>
                      </a:solidFill>
                      <a:prstDash val="solid"/>
                      <a:round/>
                      <a:headEnd type="none" w="med" len="med"/>
                      <a:tailEnd type="none" w="med" len="med"/>
                    </a:lnT>
                  </a:tcPr>
                </a:tc>
                <a:tc>
                  <a:txBody>
                    <a:bodyPr/>
                    <a:lstStyle/>
                    <a:p>
                      <a:pPr algn="ctr" fontAlgn="b"/>
                      <a:r>
                        <a:rPr lang="en-ZA" sz="1100" b="1" i="0" u="none" strike="noStrike" dirty="0" smtClean="0">
                          <a:solidFill>
                            <a:srgbClr val="000000"/>
                          </a:solidFill>
                          <a:effectLst/>
                          <a:latin typeface="Calibri" panose="020F0502020204030204" pitchFamily="34" charset="0"/>
                        </a:rPr>
                        <a:t>H</a:t>
                      </a:r>
                      <a:endParaRPr lang="en-ZA" sz="11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ZA" sz="1100" b="1" i="0" u="none" strike="noStrike" dirty="0" smtClean="0">
                          <a:solidFill>
                            <a:srgbClr val="000000"/>
                          </a:solidFill>
                          <a:effectLst/>
                          <a:latin typeface="Calibri" panose="020F0502020204030204" pitchFamily="34" charset="0"/>
                        </a:rPr>
                        <a:t>V</a:t>
                      </a:r>
                      <a:endParaRPr lang="en-ZA" sz="11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r>
              <a:tr h="327991">
                <a:tc>
                  <a:txBody>
                    <a:bodyPr/>
                    <a:lstStyle/>
                    <a:p>
                      <a:pPr algn="r" fontAlgn="b"/>
                      <a:r>
                        <a:rPr lang="en-ZA" sz="1100" u="none" strike="noStrike">
                          <a:effectLst/>
                        </a:rPr>
                        <a:t>1/1</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12.8</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9.6</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1/1.2</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10.67</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8</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1/1.7</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7.6</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5.7</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1/1.8</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dirty="0">
                          <a:effectLst/>
                        </a:rPr>
                        <a:t>7.18</a:t>
                      </a:r>
                      <a:endParaRPr lang="en-ZA"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5.32</a:t>
                      </a:r>
                      <a:endParaRPr lang="en-ZA" sz="1100" b="0" i="0" u="none" strike="noStrike">
                        <a:solidFill>
                          <a:srgbClr val="000000"/>
                        </a:solidFill>
                        <a:effectLst/>
                        <a:latin typeface="Calibri" panose="020F0502020204030204" pitchFamily="34" charset="0"/>
                      </a:endParaRPr>
                    </a:p>
                  </a:txBody>
                  <a:tcPr marL="0" marR="0" marT="0" marB="0" anchor="b"/>
                </a:tc>
              </a:tr>
              <a:tr h="409988">
                <a:tc>
                  <a:txBody>
                    <a:bodyPr/>
                    <a:lstStyle/>
                    <a:p>
                      <a:pPr algn="r" fontAlgn="b"/>
                      <a:r>
                        <a:rPr lang="en-ZA" sz="1100" u="none" strike="noStrike">
                          <a:effectLst/>
                        </a:rPr>
                        <a:t>1/2</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6.4</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4.8</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1/2.3</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6.17</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4.55</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1/2.5</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5.76</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4.29</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1/2.7</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5.27</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3.96</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1/2.8</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4.95</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3.705</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dirty="0">
                          <a:effectLst/>
                        </a:rPr>
                        <a:t>1/3</a:t>
                      </a:r>
                      <a:endParaRPr lang="en-ZA" sz="1100" b="0" i="0" u="none" strike="noStrike" dirty="0">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4.8</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3.6</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1/3.2</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4.54</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3.42</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1/3.6</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4</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3</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2/3</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8.8</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a:effectLst/>
                        </a:rPr>
                        <a:t>6.6</a:t>
                      </a:r>
                      <a:endParaRPr lang="en-ZA" sz="1100" b="0" i="0" u="none" strike="noStrike">
                        <a:solidFill>
                          <a:srgbClr val="000000"/>
                        </a:solidFill>
                        <a:effectLst/>
                        <a:latin typeface="Calibri" panose="020F0502020204030204" pitchFamily="34" charset="0"/>
                      </a:endParaRPr>
                    </a:p>
                  </a:txBody>
                  <a:tcPr marL="0" marR="0" marT="0" marB="0" anchor="b"/>
                </a:tc>
              </a:tr>
              <a:tr h="327991">
                <a:tc>
                  <a:txBody>
                    <a:bodyPr/>
                    <a:lstStyle/>
                    <a:p>
                      <a:pPr algn="r" fontAlgn="b"/>
                      <a:r>
                        <a:rPr lang="en-ZA" sz="1100" u="none" strike="noStrike">
                          <a:effectLst/>
                        </a:rPr>
                        <a:t>1/4</a:t>
                      </a:r>
                      <a:endParaRPr lang="en-ZA" sz="1100" b="0" i="0" u="none" strike="noStrike">
                        <a:solidFill>
                          <a:srgbClr val="000000"/>
                        </a:solidFill>
                        <a:effectLst/>
                        <a:latin typeface="Calibri" panose="020F0502020204030204" pitchFamily="34" charset="0"/>
                      </a:endParaRPr>
                    </a:p>
                  </a:txBody>
                  <a:tcPr marL="0" marT="0" marB="0" anchor="b"/>
                </a:tc>
                <a:tc>
                  <a:txBody>
                    <a:bodyPr/>
                    <a:lstStyle/>
                    <a:p>
                      <a:pPr algn="ctr" fontAlgn="b"/>
                      <a:r>
                        <a:rPr lang="en-ZA" sz="1100" u="none" strike="noStrike">
                          <a:effectLst/>
                        </a:rPr>
                        <a:t>3.2</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ZA" sz="1100" u="none" strike="noStrike" dirty="0">
                          <a:effectLst/>
                        </a:rPr>
                        <a:t>2.4</a:t>
                      </a:r>
                      <a:endParaRPr lang="en-ZA" sz="11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4" name="Table 3"/>
          <p:cNvGraphicFramePr>
            <a:graphicFrameLocks noGrp="1"/>
          </p:cNvGraphicFramePr>
          <p:nvPr>
            <p:extLst/>
          </p:nvPr>
        </p:nvGraphicFramePr>
        <p:xfrm>
          <a:off x="6275613" y="434491"/>
          <a:ext cx="5391150" cy="5876507"/>
        </p:xfrm>
        <a:graphic>
          <a:graphicData uri="http://schemas.openxmlformats.org/drawingml/2006/table">
            <a:tbl>
              <a:tblPr>
                <a:tableStyleId>{5C22544A-7EE6-4342-B048-85BDC9FD1C3A}</a:tableStyleId>
              </a:tblPr>
              <a:tblGrid>
                <a:gridCol w="1797050"/>
                <a:gridCol w="1797050"/>
                <a:gridCol w="1797050"/>
              </a:tblGrid>
              <a:tr h="452039">
                <a:tc gridSpan="3">
                  <a:txBody>
                    <a:bodyPr/>
                    <a:lstStyle/>
                    <a:p>
                      <a:pPr algn="ctr" fontAlgn="b"/>
                      <a:r>
                        <a:rPr lang="en-ZA" sz="1600" b="1" u="none" strike="noStrike" dirty="0" smtClean="0">
                          <a:effectLst/>
                        </a:rPr>
                        <a:t>Common horizontal and vertical Resolutions </a:t>
                      </a:r>
                      <a:endParaRPr lang="en-ZA" sz="16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dirty="0" smtClean="0">
                          <a:effectLst/>
                        </a:rPr>
                        <a:t>Rotated 1 Megapixel</a:t>
                      </a:r>
                      <a:endParaRPr lang="en-ZA"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720</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1280</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cif</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352</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240</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d1</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720</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480</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1Mp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1280</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720</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1.3mp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1280</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1024</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2mp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1920</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1080</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3mp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2048</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1536</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5mp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2560</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1920</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8mp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3264</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2448</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10mp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3648</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2736</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r>
                        <a:rPr lang="en-ZA" sz="1100" u="none" strike="noStrike">
                          <a:effectLst/>
                        </a:rPr>
                        <a:t>12mp</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4608</a:t>
                      </a:r>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1100" u="none" strike="noStrike">
                          <a:effectLst/>
                        </a:rPr>
                        <a:t>2592</a:t>
                      </a:r>
                      <a:endParaRPr lang="en-ZA" sz="1100" b="0" i="0" u="none" strike="noStrike">
                        <a:solidFill>
                          <a:srgbClr val="000000"/>
                        </a:solidFill>
                        <a:effectLst/>
                        <a:latin typeface="Calibri" panose="020F0502020204030204" pitchFamily="34" charset="0"/>
                      </a:endParaRPr>
                    </a:p>
                  </a:txBody>
                  <a:tcPr marL="0" marR="0" marT="0" marB="0" anchor="b"/>
                </a:tc>
              </a:tr>
              <a:tr h="452039">
                <a:tc>
                  <a:txBody>
                    <a:body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ZA" sz="11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100750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79" y="350772"/>
            <a:ext cx="11784563" cy="6186309"/>
          </a:xfrm>
          <a:prstGeom prst="rect">
            <a:avLst/>
          </a:prstGeom>
        </p:spPr>
        <p:txBody>
          <a:bodyPr wrap="square">
            <a:spAutoFit/>
          </a:bodyPr>
          <a:lstStyle/>
          <a:p>
            <a:r>
              <a:rPr lang="en-ZA" dirty="0" smtClean="0"/>
              <a:t>To increase the distance that a camera would be able to successfully read the license plate would require </a:t>
            </a:r>
          </a:p>
          <a:p>
            <a:r>
              <a:rPr lang="en-ZA" dirty="0"/>
              <a:t> </a:t>
            </a:r>
            <a:r>
              <a:rPr lang="en-ZA" dirty="0" smtClean="0"/>
              <a:t> changing the lens for one with a longer focal length</a:t>
            </a:r>
          </a:p>
          <a:p>
            <a:r>
              <a:rPr lang="en-ZA" dirty="0" smtClean="0"/>
              <a:t>Keeping with the same camera in the previous example, to be able to successfully read the license plate at a distance of 20Meters, would require a lens with a focal length of about 40mm .</a:t>
            </a:r>
          </a:p>
          <a:p>
            <a:r>
              <a:rPr lang="en-ZA" dirty="0" smtClean="0"/>
              <a:t>So a varifocal lens say 20-50mm would be sufficient to fit to the camera</a:t>
            </a:r>
          </a:p>
          <a:p>
            <a:endParaRPr lang="en-ZA" dirty="0" smtClean="0"/>
          </a:p>
          <a:p>
            <a:r>
              <a:rPr lang="en-ZA" dirty="0" smtClean="0"/>
              <a:t>When choosing a replacement lens, care must be taken to choose a lens that is designed for the camera sensor size as well as the type of mount either a type CS or C</a:t>
            </a:r>
          </a:p>
          <a:p>
            <a:endParaRPr lang="en-ZA" dirty="0" smtClean="0"/>
          </a:p>
          <a:p>
            <a:r>
              <a:rPr lang="en-ZA" dirty="0" smtClean="0"/>
              <a:t>Common IP CCTV cameras use a CS mounted lens and have a sensor size of either  1/2.8”    1/3”  and  1/4” but this must be verified for your camera</a:t>
            </a:r>
          </a:p>
          <a:p>
            <a:endParaRPr lang="en-ZA" dirty="0" smtClean="0"/>
          </a:p>
          <a:p>
            <a:r>
              <a:rPr lang="en-ZA" dirty="0" smtClean="0"/>
              <a:t>If a varifocal lens is fitted, choose the longest focal length setting so that the field of view is as narrow as possible</a:t>
            </a:r>
          </a:p>
          <a:p>
            <a:endParaRPr lang="en-ZA" dirty="0"/>
          </a:p>
          <a:p>
            <a:endParaRPr lang="en-ZA" dirty="0" smtClean="0"/>
          </a:p>
          <a:p>
            <a:r>
              <a:rPr lang="en-ZA" dirty="0" smtClean="0"/>
              <a:t>NOTE:</a:t>
            </a:r>
            <a:br>
              <a:rPr lang="en-ZA" dirty="0" smtClean="0"/>
            </a:br>
            <a:r>
              <a:rPr lang="en-ZA" dirty="0" smtClean="0"/>
              <a:t>The smaller the sensor size, the more light you need</a:t>
            </a:r>
          </a:p>
          <a:p>
            <a:r>
              <a:rPr lang="en-ZA" dirty="0" smtClean="0"/>
              <a:t>The larger the sensor size, the shorter the distance you can effectively use</a:t>
            </a:r>
          </a:p>
          <a:p>
            <a:r>
              <a:rPr lang="en-ZA" dirty="0" smtClean="0"/>
              <a:t>The shorter the camera focal length, the shorter the distance </a:t>
            </a:r>
          </a:p>
          <a:p>
            <a:r>
              <a:rPr lang="en-ZA" dirty="0" smtClean="0"/>
              <a:t>The longer the focal length, the more light you need</a:t>
            </a:r>
          </a:p>
          <a:p>
            <a:r>
              <a:rPr lang="en-ZA" dirty="0" smtClean="0"/>
              <a:t>The faster the shutter speed the more light you need</a:t>
            </a:r>
          </a:p>
          <a:p>
            <a:r>
              <a:rPr lang="en-ZA" dirty="0" smtClean="0"/>
              <a:t>The slower the shutter speed, the higher the susceptibility to blur</a:t>
            </a:r>
            <a:endParaRPr lang="en-ZA" dirty="0"/>
          </a:p>
        </p:txBody>
      </p:sp>
    </p:spTree>
    <p:extLst>
      <p:ext uri="{BB962C8B-B14F-4D97-AF65-F5344CB8AC3E}">
        <p14:creationId xmlns:p14="http://schemas.microsoft.com/office/powerpoint/2010/main" val="77434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212" y="977883"/>
            <a:ext cx="9519817" cy="1754326"/>
          </a:xfrm>
          <a:prstGeom prst="rect">
            <a:avLst/>
          </a:prstGeom>
        </p:spPr>
        <p:txBody>
          <a:bodyPr wrap="square">
            <a:spAutoFit/>
          </a:bodyPr>
          <a:lstStyle/>
          <a:p>
            <a:r>
              <a:rPr lang="en-ZA" b="1" dirty="0"/>
              <a:t>Installing the camera in the front (Recommended):</a:t>
            </a:r>
          </a:p>
          <a:p>
            <a:r>
              <a:rPr lang="en-ZA" dirty="0"/>
              <a:t>Install the camera in the upper front of the vehicle as shown </a:t>
            </a:r>
            <a:r>
              <a:rPr lang="en-ZA" dirty="0" smtClean="0"/>
              <a:t>below, but not too low, to avoid direct headlights ‘blinding’ the camera</a:t>
            </a:r>
            <a:endParaRPr lang="en-ZA" dirty="0"/>
          </a:p>
          <a:p>
            <a:r>
              <a:rPr lang="en-ZA" dirty="0" smtClean="0"/>
              <a:t>Be sure </a:t>
            </a:r>
            <a:r>
              <a:rPr lang="en-ZA" dirty="0"/>
              <a:t>to install the camera </a:t>
            </a:r>
            <a:r>
              <a:rPr lang="en-ZA" dirty="0" smtClean="0"/>
              <a:t>so that the height </a:t>
            </a:r>
            <a:r>
              <a:rPr lang="en-ZA" dirty="0"/>
              <a:t>of the captured plate characters would approximately fall between </a:t>
            </a:r>
            <a:r>
              <a:rPr lang="en-ZA" dirty="0" smtClean="0"/>
              <a:t>19 </a:t>
            </a:r>
            <a:r>
              <a:rPr lang="en-ZA" dirty="0"/>
              <a:t>and </a:t>
            </a:r>
            <a:r>
              <a:rPr lang="en-ZA" dirty="0" smtClean="0"/>
              <a:t>25 pixels, at the furthest point of capture. </a:t>
            </a:r>
          </a:p>
          <a:p>
            <a:r>
              <a:rPr lang="en-ZA" dirty="0" smtClean="0"/>
              <a:t>Make the field of view at the capture point as narrow as possible</a:t>
            </a:r>
            <a:endParaRPr lang="en-ZA" dirty="0"/>
          </a:p>
        </p:txBody>
      </p:sp>
      <p:sp>
        <p:nvSpPr>
          <p:cNvPr id="2" name="TextBox 1"/>
          <p:cNvSpPr txBox="1"/>
          <p:nvPr/>
        </p:nvSpPr>
        <p:spPr>
          <a:xfrm>
            <a:off x="1558212" y="122246"/>
            <a:ext cx="1878591" cy="369332"/>
          </a:xfrm>
          <a:prstGeom prst="rect">
            <a:avLst/>
          </a:prstGeom>
          <a:noFill/>
        </p:spPr>
        <p:txBody>
          <a:bodyPr wrap="none" rtlCol="0">
            <a:spAutoFit/>
          </a:bodyPr>
          <a:lstStyle/>
          <a:p>
            <a:r>
              <a:rPr lang="en-ZA" dirty="0" smtClean="0"/>
              <a:t>Camera Mounting</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45" y="2956769"/>
            <a:ext cx="10058400" cy="3171484"/>
          </a:xfrm>
          <a:prstGeom prst="rect">
            <a:avLst/>
          </a:prstGeom>
        </p:spPr>
      </p:pic>
    </p:spTree>
    <p:extLst>
      <p:ext uri="{BB962C8B-B14F-4D97-AF65-F5344CB8AC3E}">
        <p14:creationId xmlns:p14="http://schemas.microsoft.com/office/powerpoint/2010/main" val="261819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2384" y="832085"/>
            <a:ext cx="8661918" cy="923330"/>
          </a:xfrm>
          <a:prstGeom prst="rect">
            <a:avLst/>
          </a:prstGeom>
        </p:spPr>
        <p:txBody>
          <a:bodyPr wrap="square">
            <a:spAutoFit/>
          </a:bodyPr>
          <a:lstStyle/>
          <a:p>
            <a:r>
              <a:rPr lang="en-ZA" dirty="0"/>
              <a:t>The distance between the vehicle and the camera should be within 5 to </a:t>
            </a:r>
            <a:r>
              <a:rPr lang="en-ZA" dirty="0" smtClean="0"/>
              <a:t>25 meters </a:t>
            </a:r>
            <a:r>
              <a:rPr lang="en-ZA" dirty="0"/>
              <a:t> ; the camera height should be within </a:t>
            </a:r>
            <a:r>
              <a:rPr lang="en-ZA" dirty="0" smtClean="0"/>
              <a:t>2 </a:t>
            </a:r>
            <a:r>
              <a:rPr lang="en-ZA" dirty="0"/>
              <a:t>to </a:t>
            </a:r>
            <a:r>
              <a:rPr lang="en-ZA" dirty="0" smtClean="0"/>
              <a:t>9 meters </a:t>
            </a:r>
            <a:r>
              <a:rPr lang="en-ZA" dirty="0"/>
              <a:t> ; </a:t>
            </a:r>
            <a:endParaRPr lang="en-ZA" dirty="0" smtClean="0"/>
          </a:p>
          <a:p>
            <a:r>
              <a:rPr lang="en-ZA" dirty="0" smtClean="0"/>
              <a:t>The </a:t>
            </a:r>
            <a:r>
              <a:rPr lang="en-ZA" dirty="0"/>
              <a:t>camera setup angle should </a:t>
            </a:r>
            <a:r>
              <a:rPr lang="en-ZA" dirty="0" smtClean="0"/>
              <a:t>NOT exceed </a:t>
            </a:r>
            <a:r>
              <a:rPr lang="en-ZA" dirty="0"/>
              <a:t>30 degrees.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900" y="2277043"/>
            <a:ext cx="10058400" cy="3147335"/>
          </a:xfrm>
          <a:prstGeom prst="rect">
            <a:avLst/>
          </a:prstGeom>
        </p:spPr>
      </p:pic>
    </p:spTree>
    <p:extLst>
      <p:ext uri="{BB962C8B-B14F-4D97-AF65-F5344CB8AC3E}">
        <p14:creationId xmlns:p14="http://schemas.microsoft.com/office/powerpoint/2010/main" val="3880438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980" y="1086931"/>
            <a:ext cx="9386596" cy="1477328"/>
          </a:xfrm>
          <a:prstGeom prst="rect">
            <a:avLst/>
          </a:prstGeom>
        </p:spPr>
        <p:txBody>
          <a:bodyPr wrap="square">
            <a:spAutoFit/>
          </a:bodyPr>
          <a:lstStyle/>
          <a:p>
            <a:r>
              <a:rPr lang="en-ZA" b="1" dirty="0"/>
              <a:t>Installing the camera on the side:</a:t>
            </a:r>
          </a:p>
          <a:p>
            <a:r>
              <a:rPr lang="en-ZA" dirty="0"/>
              <a:t>Install the camera </a:t>
            </a:r>
            <a:r>
              <a:rPr lang="en-ZA" dirty="0" smtClean="0"/>
              <a:t>to </a:t>
            </a:r>
            <a:r>
              <a:rPr lang="en-ZA" dirty="0"/>
              <a:t>the side front of the vehicle as shown below. To avoid capturing unnecessary contents in the image, the camera should be installed in a higher position to capture the front part of the vehicle only. </a:t>
            </a:r>
            <a:endParaRPr lang="en-ZA" dirty="0" smtClean="0"/>
          </a:p>
          <a:p>
            <a:r>
              <a:rPr lang="en-ZA" dirty="0" smtClean="0"/>
              <a:t>The </a:t>
            </a:r>
            <a:r>
              <a:rPr lang="en-ZA" dirty="0"/>
              <a:t>camera setup angle should </a:t>
            </a:r>
            <a:r>
              <a:rPr lang="en-ZA" dirty="0" smtClean="0"/>
              <a:t>not exceed </a:t>
            </a:r>
            <a:r>
              <a:rPr lang="en-ZA" dirty="0"/>
              <a:t>15 degrees.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02" y="2739660"/>
            <a:ext cx="10058400" cy="2483673"/>
          </a:xfrm>
          <a:prstGeom prst="rect">
            <a:avLst/>
          </a:prstGeom>
        </p:spPr>
      </p:pic>
    </p:spTree>
    <p:extLst>
      <p:ext uri="{BB962C8B-B14F-4D97-AF65-F5344CB8AC3E}">
        <p14:creationId xmlns:p14="http://schemas.microsoft.com/office/powerpoint/2010/main" val="2417005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145" y="1368192"/>
            <a:ext cx="6705600" cy="4171950"/>
          </a:xfrm>
          <a:prstGeom prst="rect">
            <a:avLst/>
          </a:prstGeom>
        </p:spPr>
      </p:pic>
    </p:spTree>
    <p:extLst>
      <p:ext uri="{BB962C8B-B14F-4D97-AF65-F5344CB8AC3E}">
        <p14:creationId xmlns:p14="http://schemas.microsoft.com/office/powerpoint/2010/main" val="343747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3023" y="3732415"/>
            <a:ext cx="11382347" cy="2862322"/>
          </a:xfrm>
          <a:prstGeom prst="rect">
            <a:avLst/>
          </a:prstGeom>
          <a:noFill/>
        </p:spPr>
        <p:txBody>
          <a:bodyPr wrap="none" rtlCol="0">
            <a:spAutoFit/>
          </a:bodyPr>
          <a:lstStyle/>
          <a:p>
            <a:r>
              <a:rPr lang="en-ZA" dirty="0" smtClean="0"/>
              <a:t>Comparing the focal length settings we can see the shorter the focal length, the wider the angle of view,</a:t>
            </a:r>
          </a:p>
          <a:p>
            <a:r>
              <a:rPr lang="en-ZA" dirty="0" smtClean="0"/>
              <a:t> and hence the larger the field of view and less detail</a:t>
            </a:r>
          </a:p>
          <a:p>
            <a:endParaRPr lang="en-ZA" dirty="0"/>
          </a:p>
          <a:p>
            <a:r>
              <a:rPr lang="en-ZA" dirty="0" smtClean="0"/>
              <a:t>The longer the focal length, the smaller the angle of view and hence the smaller the area that is covered, </a:t>
            </a:r>
          </a:p>
          <a:p>
            <a:r>
              <a:rPr lang="en-ZA" dirty="0" smtClean="0"/>
              <a:t>resulting in more detail</a:t>
            </a:r>
          </a:p>
          <a:p>
            <a:endParaRPr lang="en-ZA" dirty="0"/>
          </a:p>
          <a:p>
            <a:r>
              <a:rPr lang="en-ZA" dirty="0" smtClean="0"/>
              <a:t>So if your camera has a varifocal lens, and you want to capture license plates, then if the lens is a 3.6 to 12mm varifocal,</a:t>
            </a:r>
          </a:p>
          <a:p>
            <a:r>
              <a:rPr lang="en-ZA" dirty="0" smtClean="0"/>
              <a:t>Set the lens to 12mm or far</a:t>
            </a:r>
          </a:p>
          <a:p>
            <a:endParaRPr lang="en-ZA" dirty="0"/>
          </a:p>
          <a:p>
            <a:r>
              <a:rPr lang="en-ZA" dirty="0" smtClean="0"/>
              <a:t>Remember, the longer the focal length, the more light is needed</a:t>
            </a:r>
            <a:endParaRPr lang="en-ZA" dirty="0"/>
          </a:p>
        </p:txBody>
      </p:sp>
      <p:grpSp>
        <p:nvGrpSpPr>
          <p:cNvPr id="5" name="Group 4"/>
          <p:cNvGrpSpPr/>
          <p:nvPr/>
        </p:nvGrpSpPr>
        <p:grpSpPr>
          <a:xfrm>
            <a:off x="513023" y="847288"/>
            <a:ext cx="10521141" cy="2775446"/>
            <a:chOff x="513023" y="432577"/>
            <a:chExt cx="10521141" cy="2846209"/>
          </a:xfrm>
        </p:grpSpPr>
        <p:pic>
          <p:nvPicPr>
            <p:cNvPr id="2050" name="Picture 2" descr="3.6mm CCTV Camera L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23" y="432579"/>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6mm CCTV Camera L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182" y="432578"/>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2mm CCTV Camera L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164" y="432577"/>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8393" y="2909454"/>
              <a:ext cx="10299469" cy="369332"/>
            </a:xfrm>
            <a:prstGeom prst="rect">
              <a:avLst/>
            </a:prstGeom>
            <a:noFill/>
          </p:spPr>
          <p:txBody>
            <a:bodyPr wrap="square" rtlCol="0">
              <a:spAutoFit/>
            </a:bodyPr>
            <a:lstStyle/>
            <a:p>
              <a:r>
                <a:rPr lang="en-ZA" b="1" dirty="0"/>
                <a:t>3.6mm Fixed Lens - 72° </a:t>
              </a:r>
              <a:r>
                <a:rPr lang="en-ZA" b="1" dirty="0" smtClean="0"/>
                <a:t>View                 </a:t>
              </a:r>
              <a:r>
                <a:rPr lang="en-ZA" b="1" dirty="0"/>
                <a:t>6mm Fixed Lens - 43° </a:t>
              </a:r>
              <a:r>
                <a:rPr lang="en-ZA" b="1" dirty="0" smtClean="0"/>
                <a:t>View                         12mm </a:t>
              </a:r>
              <a:r>
                <a:rPr lang="en-ZA" b="1" dirty="0"/>
                <a:t>Fixed Lens - 22° View</a:t>
              </a:r>
              <a:endParaRPr lang="en-ZA" dirty="0"/>
            </a:p>
          </p:txBody>
        </p:sp>
        <p:sp>
          <p:nvSpPr>
            <p:cNvPr id="4" name="Oval 3"/>
            <p:cNvSpPr/>
            <p:nvPr/>
          </p:nvSpPr>
          <p:spPr>
            <a:xfrm rot="19920767">
              <a:off x="8611903" y="798471"/>
              <a:ext cx="383722" cy="968424"/>
            </a:xfrm>
            <a:prstGeom prst="ellipse">
              <a:avLst/>
            </a:prstGeom>
            <a:solidFill>
              <a:schemeClr val="accent2">
                <a:lumMod val="40000"/>
                <a:lumOff val="6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rot="20738741">
              <a:off x="4348706" y="1117551"/>
              <a:ext cx="248307" cy="560949"/>
            </a:xfrm>
            <a:prstGeom prst="ellipse">
              <a:avLst/>
            </a:prstGeom>
            <a:solidFill>
              <a:schemeClr val="accent2">
                <a:lumMod val="40000"/>
                <a:lumOff val="6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rot="18000756">
              <a:off x="1178547" y="1807748"/>
              <a:ext cx="156970" cy="372836"/>
            </a:xfrm>
            <a:prstGeom prst="ellipse">
              <a:avLst/>
            </a:prstGeom>
            <a:solidFill>
              <a:schemeClr val="accent2">
                <a:lumMod val="40000"/>
                <a:lumOff val="6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 name="TextBox 5"/>
          <p:cNvSpPr txBox="1"/>
          <p:nvPr/>
        </p:nvSpPr>
        <p:spPr>
          <a:xfrm>
            <a:off x="2189527" y="327171"/>
            <a:ext cx="5742919" cy="369332"/>
          </a:xfrm>
          <a:prstGeom prst="rect">
            <a:avLst/>
          </a:prstGeom>
          <a:noFill/>
        </p:spPr>
        <p:txBody>
          <a:bodyPr wrap="none" rtlCol="0">
            <a:spAutoFit/>
          </a:bodyPr>
          <a:lstStyle/>
          <a:p>
            <a:r>
              <a:rPr lang="en-ZA" dirty="0" smtClean="0"/>
              <a:t>Understanding Focal Length – Angle of View – Field of View</a:t>
            </a:r>
            <a:endParaRPr lang="en-ZA" dirty="0"/>
          </a:p>
        </p:txBody>
      </p:sp>
    </p:spTree>
    <p:extLst>
      <p:ext uri="{BB962C8B-B14F-4D97-AF65-F5344CB8AC3E}">
        <p14:creationId xmlns:p14="http://schemas.microsoft.com/office/powerpoint/2010/main" val="2634922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3819</TotalTime>
  <Words>2079</Words>
  <Application>Microsoft Office PowerPoint</Application>
  <PresentationFormat>Widescreen</PresentationFormat>
  <Paragraphs>324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Comic Sans MS</vt:lpstr>
      <vt:lpstr>MV Boli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ANPR Support Questions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robs</dc:creator>
  <cp:lastModifiedBy>robs</cp:lastModifiedBy>
  <cp:revision>152</cp:revision>
  <cp:lastPrinted>2016-07-14T06:08:48Z</cp:lastPrinted>
  <dcterms:created xsi:type="dcterms:W3CDTF">2016-07-11T07:29:12Z</dcterms:created>
  <dcterms:modified xsi:type="dcterms:W3CDTF">2017-02-17T05:34:06Z</dcterms:modified>
</cp:coreProperties>
</file>